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9"/>
  </p:notesMasterIdLst>
  <p:sldIdLst>
    <p:sldId id="256" r:id="rId5"/>
    <p:sldId id="336" r:id="rId6"/>
    <p:sldId id="334" r:id="rId7"/>
    <p:sldId id="330" r:id="rId8"/>
    <p:sldId id="332" r:id="rId9"/>
    <p:sldId id="312" r:id="rId10"/>
    <p:sldId id="311" r:id="rId11"/>
    <p:sldId id="335" r:id="rId12"/>
    <p:sldId id="315" r:id="rId13"/>
    <p:sldId id="308" r:id="rId14"/>
    <p:sldId id="338" r:id="rId15"/>
    <p:sldId id="319" r:id="rId16"/>
    <p:sldId id="337" r:id="rId17"/>
    <p:sldId id="320" r:id="rId18"/>
    <p:sldId id="321" r:id="rId19"/>
    <p:sldId id="322" r:id="rId20"/>
    <p:sldId id="323" r:id="rId21"/>
    <p:sldId id="328" r:id="rId22"/>
    <p:sldId id="326" r:id="rId23"/>
    <p:sldId id="327" r:id="rId24"/>
    <p:sldId id="329" r:id="rId25"/>
    <p:sldId id="324" r:id="rId26"/>
    <p:sldId id="339" r:id="rId27"/>
    <p:sldId id="340" r:id="rId28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56935C-DF3E-83E6-8DAC-CAE174CF35BC}" name="Mark Anjoul" initials="MA" userId="S::manjoul@usf.edu::e30f61c6-9b30-48e7-985e-32fa2f9471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49AA3-4DC0-C8A9-DFCC-3EBDFF8C686D}" v="36" dt="2025-11-23T17:12:21.672"/>
    <p1510:client id="{9F0FAB6B-686B-454B-BB7E-50838F6D52E6}" v="892" dt="2025-11-23T19:41:38.280"/>
    <p1510:client id="{BD01A259-9C2F-4BAC-826B-72529405413D}" v="2014" dt="2025-11-23T20:24:22.678"/>
    <p1510:client id="{C763364D-F57B-472E-B70E-EA6DD9F1CE50}" v="3414" dt="2025-11-23T21:57:33.435"/>
    <p1510:client id="{C87CE1D2-6E6C-3BE0-96EE-F996C3CCF077}" v="72" dt="2025-11-23T16:59:31.064"/>
  </p1510:revLst>
</p1510:revInfo>
</file>

<file path=ppt/tableStyles.xml><?xml version="1.0" encoding="utf-8"?>
<a:tblStyleLst xmlns:a="http://schemas.openxmlformats.org/drawingml/2006/main" def="{0DA7F811-A68F-42D3-B4B6-872872BAC268}">
  <a:tblStyle styleId="{0DA7F811-A68F-42D3-B4B6-872872BAC2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28" name="Google Shape;1428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>
          <a:extLst>
            <a:ext uri="{FF2B5EF4-FFF2-40B4-BE49-F238E27FC236}">
              <a16:creationId xmlns:a16="http://schemas.microsoft.com/office/drawing/2014/main" id="{CC31A698-105B-8395-8037-2874B9E42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>
            <a:extLst>
              <a:ext uri="{FF2B5EF4-FFF2-40B4-BE49-F238E27FC236}">
                <a16:creationId xmlns:a16="http://schemas.microsoft.com/office/drawing/2014/main" id="{2F12F9E8-413C-3E78-7646-844EC30785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28" name="Google Shape;1428;gd1bf8d60a4_0_0:notes">
            <a:extLst>
              <a:ext uri="{FF2B5EF4-FFF2-40B4-BE49-F238E27FC236}">
                <a16:creationId xmlns:a16="http://schemas.microsoft.com/office/drawing/2014/main" id="{0166989E-E919-44AA-C455-3771A2EFE3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682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>
          <a:extLst>
            <a:ext uri="{FF2B5EF4-FFF2-40B4-BE49-F238E27FC236}">
              <a16:creationId xmlns:a16="http://schemas.microsoft.com/office/drawing/2014/main" id="{69D119C1-44F8-06FD-C6CF-6FBCC4EB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>
            <a:extLst>
              <a:ext uri="{FF2B5EF4-FFF2-40B4-BE49-F238E27FC236}">
                <a16:creationId xmlns:a16="http://schemas.microsoft.com/office/drawing/2014/main" id="{32A30619-151A-C6E8-96A5-83FC7642C8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28" name="Google Shape;1428;gd1bf8d60a4_0_0:notes">
            <a:extLst>
              <a:ext uri="{FF2B5EF4-FFF2-40B4-BE49-F238E27FC236}">
                <a16:creationId xmlns:a16="http://schemas.microsoft.com/office/drawing/2014/main" id="{C9D9811D-9254-FCB3-6254-1AED8C06B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71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>
          <a:extLst>
            <a:ext uri="{FF2B5EF4-FFF2-40B4-BE49-F238E27FC236}">
              <a16:creationId xmlns:a16="http://schemas.microsoft.com/office/drawing/2014/main" id="{7008119C-E769-0A82-7157-CCE7A8DA7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4ed99bf1a4_0_71:notes">
            <a:extLst>
              <a:ext uri="{FF2B5EF4-FFF2-40B4-BE49-F238E27FC236}">
                <a16:creationId xmlns:a16="http://schemas.microsoft.com/office/drawing/2014/main" id="{D35138BF-8F16-3548-D606-7D3737D6B6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836671C1-695F-2321-1E5D-40A1804A0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68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>
          <a:extLst>
            <a:ext uri="{FF2B5EF4-FFF2-40B4-BE49-F238E27FC236}">
              <a16:creationId xmlns:a16="http://schemas.microsoft.com/office/drawing/2014/main" id="{5BB80DDF-6C32-F4A6-D775-7027FC98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>
            <a:extLst>
              <a:ext uri="{FF2B5EF4-FFF2-40B4-BE49-F238E27FC236}">
                <a16:creationId xmlns:a16="http://schemas.microsoft.com/office/drawing/2014/main" id="{206DC445-5275-70B7-CE01-86A390020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28" name="Google Shape;1428;gd1bf8d60a4_0_0:notes">
            <a:extLst>
              <a:ext uri="{FF2B5EF4-FFF2-40B4-BE49-F238E27FC236}">
                <a16:creationId xmlns:a16="http://schemas.microsoft.com/office/drawing/2014/main" id="{02969E0E-A29A-5E44-32CF-774490524C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82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>
          <a:extLst>
            <a:ext uri="{FF2B5EF4-FFF2-40B4-BE49-F238E27FC236}">
              <a16:creationId xmlns:a16="http://schemas.microsoft.com/office/drawing/2014/main" id="{2DF19DBC-BA5E-31EB-5A2F-36D3EF1A5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>
            <a:extLst>
              <a:ext uri="{FF2B5EF4-FFF2-40B4-BE49-F238E27FC236}">
                <a16:creationId xmlns:a16="http://schemas.microsoft.com/office/drawing/2014/main" id="{D9D8B927-8245-695B-D0B7-99EBCF384F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28" name="Google Shape;1428;gd1bf8d60a4_0_0:notes">
            <a:extLst>
              <a:ext uri="{FF2B5EF4-FFF2-40B4-BE49-F238E27FC236}">
                <a16:creationId xmlns:a16="http://schemas.microsoft.com/office/drawing/2014/main" id="{6AFCDEC1-2D88-219A-B397-8A57C9417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181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>
          <a:extLst>
            <a:ext uri="{FF2B5EF4-FFF2-40B4-BE49-F238E27FC236}">
              <a16:creationId xmlns:a16="http://schemas.microsoft.com/office/drawing/2014/main" id="{E41005F3-1E4F-2F12-AD49-D719266CE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d1bf8d60a4_0_0:notes">
            <a:extLst>
              <a:ext uri="{FF2B5EF4-FFF2-40B4-BE49-F238E27FC236}">
                <a16:creationId xmlns:a16="http://schemas.microsoft.com/office/drawing/2014/main" id="{0C9C5647-C917-54C7-98A5-22BD456ED5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28" name="Google Shape;1428;gd1bf8d60a4_0_0:notes">
            <a:extLst>
              <a:ext uri="{FF2B5EF4-FFF2-40B4-BE49-F238E27FC236}">
                <a16:creationId xmlns:a16="http://schemas.microsoft.com/office/drawing/2014/main" id="{A726CE0E-8750-F3A3-3928-B5056D75E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86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t="17657" b="17663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0" name="Google Shape;1340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1" name="Google Shape;1341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5" name="Google Shape;1345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6" name="Google Shape;1346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7" name="Google Shape;1347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8" name="Google Shape;1348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0" name="Google Shape;1350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1" name="Google Shape;1351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5" name="Google Shape;1355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6" name="Google Shape;1356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Google Shape;1357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8" name="Google Shape;1358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59" name="Google Shape;1359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6" name="Google Shape;1366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7" name="Google Shape;1367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4" name="Google Shape;1374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5" name="Google Shape;1375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61" r:id="rId4"/>
    <p:sldLayoutId id="2147483665" r:id="rId5"/>
    <p:sldLayoutId id="214748367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5"/>
          <p:cNvSpPr txBox="1">
            <a:spLocks noGrp="1"/>
          </p:cNvSpPr>
          <p:nvPr>
            <p:ph type="subTitle" idx="1"/>
          </p:nvPr>
        </p:nvSpPr>
        <p:spPr>
          <a:xfrm>
            <a:off x="695958" y="3456250"/>
            <a:ext cx="607871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noProof="0"/>
              <a:t>Aubrey Kopkau, Chloe Robinson, Mark Anjoul, Laray Lopez</a:t>
            </a:r>
          </a:p>
        </p:txBody>
      </p:sp>
      <p:sp>
        <p:nvSpPr>
          <p:cNvPr id="1431" name="Google Shape;1431;p35"/>
          <p:cNvSpPr txBox="1">
            <a:spLocks noGrp="1"/>
          </p:cNvSpPr>
          <p:nvPr>
            <p:ph type="ctrTitle"/>
          </p:nvPr>
        </p:nvSpPr>
        <p:spPr>
          <a:xfrm>
            <a:off x="695957" y="816324"/>
            <a:ext cx="7673281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>
                <a:solidFill>
                  <a:schemeClr val="dk2"/>
                </a:solidFill>
              </a:rPr>
              <a:t>Dijkstra’s Algorithm: </a:t>
            </a:r>
            <a:r>
              <a:rPr lang="en-US" noProof="0">
                <a:solidFill>
                  <a:schemeClr val="tx1"/>
                </a:solidFill>
              </a:rPr>
              <a:t>Final Project</a:t>
            </a:r>
          </a:p>
        </p:txBody>
      </p:sp>
      <p:grpSp>
        <p:nvGrpSpPr>
          <p:cNvPr id="1432" name="Google Shape;1432;p35"/>
          <p:cNvGrpSpPr/>
          <p:nvPr/>
        </p:nvGrpSpPr>
        <p:grpSpPr>
          <a:xfrm>
            <a:off x="695958" y="3242807"/>
            <a:ext cx="3936652" cy="134069"/>
            <a:chOff x="1096850" y="3242807"/>
            <a:chExt cx="3936652" cy="134069"/>
          </a:xfrm>
        </p:grpSpPr>
        <p:cxnSp>
          <p:nvCxnSpPr>
            <p:cNvPr id="1433" name="Google Shape;1433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/>
            <p:cNvGrpSpPr/>
            <p:nvPr/>
          </p:nvGrpSpPr>
          <p:grpSpPr>
            <a:xfrm>
              <a:off x="4899433" y="3242807"/>
              <a:ext cx="134069" cy="134069"/>
              <a:chOff x="8382514" y="1084976"/>
              <a:chExt cx="265800" cy="265800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grpSp>
        <p:nvGrpSpPr>
          <p:cNvPr id="1437" name="Google Shape;1437;p35"/>
          <p:cNvGrpSpPr/>
          <p:nvPr/>
        </p:nvGrpSpPr>
        <p:grpSpPr>
          <a:xfrm>
            <a:off x="8017432" y="-313900"/>
            <a:ext cx="134070" cy="1891363"/>
            <a:chOff x="8017432" y="-313900"/>
            <a:chExt cx="134070" cy="1891363"/>
          </a:xfrm>
        </p:grpSpPr>
        <p:sp>
          <p:nvSpPr>
            <p:cNvPr id="1438" name="Google Shape;1438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cxnSp>
          <p:nvCxnSpPr>
            <p:cNvPr id="1439" name="Google Shape;1439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  <p:grpSp>
        <p:nvGrpSpPr>
          <p:cNvPr id="1441" name="Google Shape;1441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grpSp>
          <p:nvGrpSpPr>
            <p:cNvPr id="1443" name="Google Shape;1443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5" name="Google Shape;1445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6" name="Google Shape;1446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8" name="Google Shape;1448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9" name="Google Shape;1449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51" name="Google Shape;1451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sp>
          <p:nvSpPr>
            <p:cNvPr id="1452" name="Google Shape;1452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6225ED5-1D36-84B2-7458-1090AC4DF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/>
              <a:t>Initialization:</a:t>
            </a:r>
          </a:p>
          <a:p>
            <a:pPr lvl="1"/>
            <a:r>
              <a:rPr lang="en-US" noProof="0"/>
              <a:t>Mark all nodes as </a:t>
            </a:r>
            <a:r>
              <a:rPr lang="en-US" noProof="0">
                <a:solidFill>
                  <a:schemeClr val="bg2"/>
                </a:solidFill>
              </a:rPr>
              <a:t>unvisited</a:t>
            </a:r>
          </a:p>
          <a:p>
            <a:pPr lvl="1"/>
            <a:r>
              <a:rPr lang="en-US" noProof="0"/>
              <a:t>Create priority queue to determine next node to visit</a:t>
            </a:r>
          </a:p>
          <a:p>
            <a:pPr marL="596900" lvl="1" indent="0">
              <a:buNone/>
            </a:pPr>
            <a:endParaRPr lang="en-US" noProof="0"/>
          </a:p>
          <a:p>
            <a:r>
              <a:rPr lang="en-US" noProof="0"/>
              <a:t>Main Loop Body</a:t>
            </a:r>
          </a:p>
          <a:p>
            <a:pPr lvl="1"/>
            <a:r>
              <a:rPr lang="en-US" noProof="0"/>
              <a:t>Select the node u with the </a:t>
            </a:r>
            <a:r>
              <a:rPr lang="en-US" noProof="0">
                <a:solidFill>
                  <a:schemeClr val="bg2"/>
                </a:solidFill>
              </a:rPr>
              <a:t>smallest</a:t>
            </a:r>
            <a:r>
              <a:rPr lang="en-US" noProof="0"/>
              <a:t> weight (</a:t>
            </a:r>
            <a:r>
              <a:rPr lang="en-US" noProof="0" err="1"/>
              <a:t>dist</a:t>
            </a:r>
            <a:r>
              <a:rPr lang="en-US" noProof="0"/>
              <a:t>[u])</a:t>
            </a:r>
          </a:p>
          <a:p>
            <a:pPr lvl="1"/>
            <a:r>
              <a:rPr lang="en-US" noProof="0"/>
              <a:t>Visit u</a:t>
            </a:r>
          </a:p>
          <a:p>
            <a:pPr lvl="1"/>
            <a:r>
              <a:rPr lang="en-US" noProof="0"/>
              <a:t>Relax all edges (u, v)</a:t>
            </a:r>
          </a:p>
          <a:p>
            <a:endParaRPr lang="en-US" noProof="0"/>
          </a:p>
          <a:p>
            <a:r>
              <a:rPr lang="en-US" noProof="0"/>
              <a:t>End Condition</a:t>
            </a:r>
          </a:p>
          <a:p>
            <a:pPr lvl="1"/>
            <a:r>
              <a:rPr lang="en-US" noProof="0"/>
              <a:t>Ends once </a:t>
            </a:r>
            <a:r>
              <a:rPr lang="en-US" noProof="0">
                <a:solidFill>
                  <a:schemeClr val="bg2"/>
                </a:solidFill>
              </a:rPr>
              <a:t>all nodes</a:t>
            </a:r>
            <a:r>
              <a:rPr lang="en-US" noProof="0"/>
              <a:t> have been visited</a:t>
            </a:r>
          </a:p>
          <a:p>
            <a:pPr lvl="1"/>
            <a:r>
              <a:rPr lang="en-US" noProof="0" err="1"/>
              <a:t>dist</a:t>
            </a:r>
            <a:r>
              <a:rPr lang="en-US" noProof="0"/>
              <a:t>[v] will now hold the shortest distance from source to a vertex v</a:t>
            </a:r>
          </a:p>
          <a:p>
            <a:pPr lvl="1"/>
            <a:endParaRPr lang="en-US" noProof="0"/>
          </a:p>
          <a:p>
            <a:pPr lvl="1"/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189B70-1D61-16FF-71C9-DCE07FDDC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General Structure</a:t>
            </a:r>
          </a:p>
        </p:txBody>
      </p:sp>
    </p:spTree>
    <p:extLst>
      <p:ext uri="{BB962C8B-B14F-4D97-AF65-F5344CB8AC3E}">
        <p14:creationId xmlns:p14="http://schemas.microsoft.com/office/powerpoint/2010/main" val="4090938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>
          <a:extLst>
            <a:ext uri="{FF2B5EF4-FFF2-40B4-BE49-F238E27FC236}">
              <a16:creationId xmlns:a16="http://schemas.microsoft.com/office/drawing/2014/main" id="{766AA830-30D0-1F6D-A240-235DA7203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>
            <a:extLst>
              <a:ext uri="{FF2B5EF4-FFF2-40B4-BE49-F238E27FC236}">
                <a16:creationId xmlns:a16="http://schemas.microsoft.com/office/drawing/2014/main" id="{6FE49A4D-C5F7-D3F9-DA38-9879E6BD7DB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958" y="1294845"/>
            <a:ext cx="7756964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/>
              <a:t>Traversal</a:t>
            </a:r>
            <a:endParaRPr lang="en-US" noProof="0">
              <a:solidFill>
                <a:schemeClr val="tx1"/>
              </a:solidFill>
            </a:endParaRPr>
          </a:p>
        </p:txBody>
      </p:sp>
      <p:grpSp>
        <p:nvGrpSpPr>
          <p:cNvPr id="1432" name="Google Shape;1432;p35">
            <a:extLst>
              <a:ext uri="{FF2B5EF4-FFF2-40B4-BE49-F238E27FC236}">
                <a16:creationId xmlns:a16="http://schemas.microsoft.com/office/drawing/2014/main" id="{138679A5-A594-EB45-5FCB-FEEFCCC3D990}"/>
              </a:ext>
            </a:extLst>
          </p:cNvPr>
          <p:cNvGrpSpPr/>
          <p:nvPr/>
        </p:nvGrpSpPr>
        <p:grpSpPr>
          <a:xfrm>
            <a:off x="695958" y="3721332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>
              <a:extLst>
                <a:ext uri="{FF2B5EF4-FFF2-40B4-BE49-F238E27FC236}">
                  <a16:creationId xmlns:a16="http://schemas.microsoft.com/office/drawing/2014/main" id="{C30C5B2B-1AFD-A09B-7459-779BE273E8AC}"/>
                </a:ext>
              </a:extLst>
            </p:cNvPr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>
              <a:extLst>
                <a:ext uri="{FF2B5EF4-FFF2-40B4-BE49-F238E27FC236}">
                  <a16:creationId xmlns:a16="http://schemas.microsoft.com/office/drawing/2014/main" id="{D4ED9E2A-400F-58D0-1D33-8C85E93208E3}"/>
                </a:ext>
              </a:extLst>
            </p:cNvPr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>
                <a:extLst>
                  <a:ext uri="{FF2B5EF4-FFF2-40B4-BE49-F238E27FC236}">
                    <a16:creationId xmlns:a16="http://schemas.microsoft.com/office/drawing/2014/main" id="{24ACC008-A751-5FE9-BBE7-EE6B144EA369}"/>
                  </a:ext>
                </a:extLst>
              </p:cNvPr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36" name="Google Shape;1436;p35">
                <a:extLst>
                  <a:ext uri="{FF2B5EF4-FFF2-40B4-BE49-F238E27FC236}">
                    <a16:creationId xmlns:a16="http://schemas.microsoft.com/office/drawing/2014/main" id="{96B56FA2-FADB-61A7-7EF7-963B8FE1EB8B}"/>
                  </a:ext>
                </a:extLst>
              </p:cNvPr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grpSp>
        <p:nvGrpSpPr>
          <p:cNvPr id="1437" name="Google Shape;1437;p35">
            <a:extLst>
              <a:ext uri="{FF2B5EF4-FFF2-40B4-BE49-F238E27FC236}">
                <a16:creationId xmlns:a16="http://schemas.microsoft.com/office/drawing/2014/main" id="{CEF7E221-91A9-1EFC-DC0B-1F6DEF9F0AA7}"/>
              </a:ext>
            </a:extLst>
          </p:cNvPr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>
              <a:extLst>
                <a:ext uri="{FF2B5EF4-FFF2-40B4-BE49-F238E27FC236}">
                  <a16:creationId xmlns:a16="http://schemas.microsoft.com/office/drawing/2014/main" id="{0BC64CE6-968E-E319-894C-2C4EBA37BECB}"/>
                </a:ext>
              </a:extLst>
            </p:cNvPr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cxnSp>
          <p:nvCxnSpPr>
            <p:cNvPr id="1439" name="Google Shape;1439;p35">
              <a:extLst>
                <a:ext uri="{FF2B5EF4-FFF2-40B4-BE49-F238E27FC236}">
                  <a16:creationId xmlns:a16="http://schemas.microsoft.com/office/drawing/2014/main" id="{924A4419-7E5F-8A98-9592-CFB056072CDF}"/>
                </a:ext>
              </a:extLst>
            </p:cNvPr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>
              <a:extLst>
                <a:ext uri="{FF2B5EF4-FFF2-40B4-BE49-F238E27FC236}">
                  <a16:creationId xmlns:a16="http://schemas.microsoft.com/office/drawing/2014/main" id="{A9029E77-27F7-80AB-D1BB-51CD26EB46EB}"/>
                </a:ext>
              </a:extLst>
            </p:cNvPr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  <p:grpSp>
        <p:nvGrpSpPr>
          <p:cNvPr id="1441" name="Google Shape;1441;p35">
            <a:extLst>
              <a:ext uri="{FF2B5EF4-FFF2-40B4-BE49-F238E27FC236}">
                <a16:creationId xmlns:a16="http://schemas.microsoft.com/office/drawing/2014/main" id="{10528F48-2BF5-7698-1466-ED099D74442B}"/>
              </a:ext>
            </a:extLst>
          </p:cNvPr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>
              <a:extLst>
                <a:ext uri="{FF2B5EF4-FFF2-40B4-BE49-F238E27FC236}">
                  <a16:creationId xmlns:a16="http://schemas.microsoft.com/office/drawing/2014/main" id="{D246FD86-E1FA-367C-788B-1BC64038F822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grpSp>
          <p:nvGrpSpPr>
            <p:cNvPr id="1443" name="Google Shape;1443;p35">
              <a:extLst>
                <a:ext uri="{FF2B5EF4-FFF2-40B4-BE49-F238E27FC236}">
                  <a16:creationId xmlns:a16="http://schemas.microsoft.com/office/drawing/2014/main" id="{4025966A-9A60-5918-54C7-93CAC0FF3DA3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>
                <a:extLst>
                  <a:ext uri="{FF2B5EF4-FFF2-40B4-BE49-F238E27FC236}">
                    <a16:creationId xmlns:a16="http://schemas.microsoft.com/office/drawing/2014/main" id="{694FF898-5C61-FE1C-353E-10E02701800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5" name="Google Shape;1445;p35">
                <a:extLst>
                  <a:ext uri="{FF2B5EF4-FFF2-40B4-BE49-F238E27FC236}">
                    <a16:creationId xmlns:a16="http://schemas.microsoft.com/office/drawing/2014/main" id="{4D08438A-34A8-CD51-8B9E-7CDB3766AC55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6" name="Google Shape;1446;p35">
              <a:extLst>
                <a:ext uri="{FF2B5EF4-FFF2-40B4-BE49-F238E27FC236}">
                  <a16:creationId xmlns:a16="http://schemas.microsoft.com/office/drawing/2014/main" id="{D48661A1-5FA9-70C2-0B41-61D88390496A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>
                <a:extLst>
                  <a:ext uri="{FF2B5EF4-FFF2-40B4-BE49-F238E27FC236}">
                    <a16:creationId xmlns:a16="http://schemas.microsoft.com/office/drawing/2014/main" id="{8071253E-29A3-C131-13A6-CD008EA099DC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8" name="Google Shape;1448;p35">
                <a:extLst>
                  <a:ext uri="{FF2B5EF4-FFF2-40B4-BE49-F238E27FC236}">
                    <a16:creationId xmlns:a16="http://schemas.microsoft.com/office/drawing/2014/main" id="{B7C23162-B6F3-9295-27E0-96BD7E74D620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9" name="Google Shape;1449;p35">
              <a:extLst>
                <a:ext uri="{FF2B5EF4-FFF2-40B4-BE49-F238E27FC236}">
                  <a16:creationId xmlns:a16="http://schemas.microsoft.com/office/drawing/2014/main" id="{65E5B804-90A8-5E5A-5133-CC121507C3EF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>
                <a:extLst>
                  <a:ext uri="{FF2B5EF4-FFF2-40B4-BE49-F238E27FC236}">
                    <a16:creationId xmlns:a16="http://schemas.microsoft.com/office/drawing/2014/main" id="{B004D3C4-5982-EAF9-05CE-E2B6FF7B0D8B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51" name="Google Shape;1451;p35">
                <a:extLst>
                  <a:ext uri="{FF2B5EF4-FFF2-40B4-BE49-F238E27FC236}">
                    <a16:creationId xmlns:a16="http://schemas.microsoft.com/office/drawing/2014/main" id="{F17C6800-F24C-2BC5-A616-704D2971B3EC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sp>
          <p:nvSpPr>
            <p:cNvPr id="1452" name="Google Shape;1452;p35">
              <a:extLst>
                <a:ext uri="{FF2B5EF4-FFF2-40B4-BE49-F238E27FC236}">
                  <a16:creationId xmlns:a16="http://schemas.microsoft.com/office/drawing/2014/main" id="{BC4354AF-96AD-CB8D-082A-A0C6C86F2B8F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1591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8692-8086-F6D0-7EAA-A7CA0716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Step 1: Initialization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0A6836-8ED0-C13E-6E7E-FDBEC27E3218}"/>
              </a:ext>
            </a:extLst>
          </p:cNvPr>
          <p:cNvSpPr/>
          <p:nvPr/>
        </p:nvSpPr>
        <p:spPr>
          <a:xfrm>
            <a:off x="523176" y="141856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5170CB-4129-EFDB-0CA7-6ACE94654900}"/>
              </a:ext>
            </a:extLst>
          </p:cNvPr>
          <p:cNvSpPr/>
          <p:nvPr/>
        </p:nvSpPr>
        <p:spPr>
          <a:xfrm>
            <a:off x="2901519" y="1415260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BE853D-CC2B-9E9E-FD4F-F981275E2340}"/>
              </a:ext>
            </a:extLst>
          </p:cNvPr>
          <p:cNvSpPr/>
          <p:nvPr/>
        </p:nvSpPr>
        <p:spPr>
          <a:xfrm>
            <a:off x="523176" y="344030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6E6B31-3372-8B61-5066-1060CF30802C}"/>
              </a:ext>
            </a:extLst>
          </p:cNvPr>
          <p:cNvSpPr/>
          <p:nvPr/>
        </p:nvSpPr>
        <p:spPr>
          <a:xfrm>
            <a:off x="3549404" y="344030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AD951B-5945-DACF-34A4-F58613ACF88E}"/>
              </a:ext>
            </a:extLst>
          </p:cNvPr>
          <p:cNvCxnSpPr>
            <a:cxnSpLocks/>
          </p:cNvCxnSpPr>
          <p:nvPr/>
        </p:nvCxnSpPr>
        <p:spPr>
          <a:xfrm>
            <a:off x="1248390" y="1792434"/>
            <a:ext cx="1653129" cy="0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E8A141-B15E-4DF8-A8DC-05B24F5DFDD5}"/>
              </a:ext>
            </a:extLst>
          </p:cNvPr>
          <p:cNvCxnSpPr>
            <a:cxnSpLocks/>
          </p:cNvCxnSpPr>
          <p:nvPr/>
        </p:nvCxnSpPr>
        <p:spPr>
          <a:xfrm>
            <a:off x="1248390" y="3814174"/>
            <a:ext cx="2301014" cy="0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E6E4EE-8C5F-6EAE-AA56-69EA380A950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93587" y="1984623"/>
            <a:ext cx="2462022" cy="1565186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61728D-46E6-F211-43D0-55F28C4BD0C3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880527" y="2166302"/>
            <a:ext cx="5256" cy="1274004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2E2077-0675-CD43-3EDB-4DE686683802}"/>
              </a:ext>
            </a:extLst>
          </p:cNvPr>
          <p:cNvCxnSpPr>
            <a:cxnSpLocks/>
            <a:endCxn id="4" idx="4"/>
          </p:cNvCxnSpPr>
          <p:nvPr/>
        </p:nvCxnSpPr>
        <p:spPr>
          <a:xfrm flipH="1" flipV="1">
            <a:off x="3264126" y="2162996"/>
            <a:ext cx="641884" cy="1277310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EF0795-33DC-AE67-2524-1632F7834284}"/>
              </a:ext>
            </a:extLst>
          </p:cNvPr>
          <p:cNvSpPr txBox="1"/>
          <p:nvPr/>
        </p:nvSpPr>
        <p:spPr>
          <a:xfrm>
            <a:off x="3626733" y="2604772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13FF6-C687-823A-5948-05803D466A92}"/>
              </a:ext>
            </a:extLst>
          </p:cNvPr>
          <p:cNvSpPr txBox="1"/>
          <p:nvPr/>
        </p:nvSpPr>
        <p:spPr>
          <a:xfrm>
            <a:off x="2209711" y="381417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7E657-CFD2-A0A2-898D-BF6AFEE5E987}"/>
              </a:ext>
            </a:extLst>
          </p:cNvPr>
          <p:cNvSpPr txBox="1"/>
          <p:nvPr/>
        </p:nvSpPr>
        <p:spPr>
          <a:xfrm>
            <a:off x="582832" y="2692570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1BACB-1EB1-5780-1E9E-A04F6676A5AB}"/>
              </a:ext>
            </a:extLst>
          </p:cNvPr>
          <p:cNvSpPr txBox="1"/>
          <p:nvPr/>
        </p:nvSpPr>
        <p:spPr>
          <a:xfrm>
            <a:off x="2316288" y="2459439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09501A-650F-465D-54A6-D7B75BEC03C7}"/>
              </a:ext>
            </a:extLst>
          </p:cNvPr>
          <p:cNvSpPr/>
          <p:nvPr/>
        </p:nvSpPr>
        <p:spPr>
          <a:xfrm>
            <a:off x="4484507" y="1796599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9CC3FD-9F22-0386-88C8-32A92897BF64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4168413" y="2512380"/>
            <a:ext cx="509996" cy="1037429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B7030C-8890-28A4-8266-720F9F1FB22A}"/>
              </a:ext>
            </a:extLst>
          </p:cNvPr>
          <p:cNvCxnSpPr>
            <a:cxnSpLocks/>
          </p:cNvCxnSpPr>
          <p:nvPr/>
        </p:nvCxnSpPr>
        <p:spPr>
          <a:xfrm>
            <a:off x="3626733" y="1875120"/>
            <a:ext cx="866761" cy="178373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822D02-FDF2-A5CA-4F6A-944385DDCA29}"/>
              </a:ext>
            </a:extLst>
          </p:cNvPr>
          <p:cNvSpPr txBox="1"/>
          <p:nvPr/>
        </p:nvSpPr>
        <p:spPr>
          <a:xfrm>
            <a:off x="3963413" y="1676846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B62ABB-7F96-01C7-1AC9-FB9B2E4B48D4}"/>
              </a:ext>
            </a:extLst>
          </p:cNvPr>
          <p:cNvSpPr txBox="1"/>
          <p:nvPr/>
        </p:nvSpPr>
        <p:spPr>
          <a:xfrm>
            <a:off x="4483150" y="299672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AE30BA-E247-1457-F8EC-96A5EEBE1A36}"/>
              </a:ext>
            </a:extLst>
          </p:cNvPr>
          <p:cNvSpPr txBox="1"/>
          <p:nvPr/>
        </p:nvSpPr>
        <p:spPr>
          <a:xfrm>
            <a:off x="1933758" y="148135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247022-2E4E-7BB6-80A3-85E9F6474B5B}"/>
              </a:ext>
            </a:extLst>
          </p:cNvPr>
          <p:cNvCxnSpPr>
            <a:cxnSpLocks/>
          </p:cNvCxnSpPr>
          <p:nvPr/>
        </p:nvCxnSpPr>
        <p:spPr>
          <a:xfrm flipV="1">
            <a:off x="425078" y="4151606"/>
            <a:ext cx="157754" cy="1538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0AEFA48-C153-83E5-E5A2-90D2A9FE3E19}"/>
              </a:ext>
            </a:extLst>
          </p:cNvPr>
          <p:cNvSpPr txBox="1"/>
          <p:nvPr/>
        </p:nvSpPr>
        <p:spPr>
          <a:xfrm>
            <a:off x="162822" y="4250499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35" name="Google Shape;1532;p39">
            <a:extLst>
              <a:ext uri="{FF2B5EF4-FFF2-40B4-BE49-F238E27FC236}">
                <a16:creationId xmlns:a16="http://schemas.microsoft.com/office/drawing/2014/main" id="{F7C75E96-B8C0-D03D-BFCA-A811AD741D3B}"/>
              </a:ext>
            </a:extLst>
          </p:cNvPr>
          <p:cNvSpPr txBox="1">
            <a:spLocks/>
          </p:cNvSpPr>
          <p:nvPr/>
        </p:nvSpPr>
        <p:spPr>
          <a:xfrm>
            <a:off x="5677338" y="3814174"/>
            <a:ext cx="2854641" cy="74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Priority Queue: A(0)</a:t>
            </a:r>
          </a:p>
          <a:p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Visited: {}</a:t>
            </a:r>
          </a:p>
          <a:p>
            <a:endParaRPr lang="en-US" noProof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Start: A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D6C1FDB-B0A8-A2E0-A157-F53A76EBC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637162"/>
              </p:ext>
            </p:extLst>
          </p:nvPr>
        </p:nvGraphicFramePr>
        <p:xfrm>
          <a:off x="5733334" y="1327295"/>
          <a:ext cx="2608463" cy="2436890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861199">
                  <a:extLst>
                    <a:ext uri="{9D8B030D-6E8A-4147-A177-3AD203B41FA5}">
                      <a16:colId xmlns:a16="http://schemas.microsoft.com/office/drawing/2014/main" val="1446897890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14222895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435022764"/>
                    </a:ext>
                  </a:extLst>
                </a:gridCol>
              </a:tblGrid>
              <a:tr h="519760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Prev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221394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0806381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40598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604762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69659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637988"/>
                  </a:ext>
                </a:extLst>
              </a:tr>
            </a:tbl>
          </a:graphicData>
        </a:graphic>
      </p:graphicFrame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AAC639-3302-ABBC-1C93-1670B0D32AC1}"/>
              </a:ext>
            </a:extLst>
          </p:cNvPr>
          <p:cNvCxnSpPr>
            <a:cxnSpLocks/>
          </p:cNvCxnSpPr>
          <p:nvPr/>
        </p:nvCxnSpPr>
        <p:spPr>
          <a:xfrm>
            <a:off x="360492" y="1311075"/>
            <a:ext cx="222340" cy="206091"/>
          </a:xfrm>
          <a:prstGeom prst="straightConnector1">
            <a:avLst/>
          </a:prstGeom>
          <a:ln w="28575">
            <a:solidFill>
              <a:srgbClr val="0C09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532;p39">
            <a:extLst>
              <a:ext uri="{FF2B5EF4-FFF2-40B4-BE49-F238E27FC236}">
                <a16:creationId xmlns:a16="http://schemas.microsoft.com/office/drawing/2014/main" id="{DE8CD041-CD69-096E-D639-6BCA6383FCE3}"/>
              </a:ext>
            </a:extLst>
          </p:cNvPr>
          <p:cNvSpPr txBox="1">
            <a:spLocks/>
          </p:cNvSpPr>
          <p:nvPr/>
        </p:nvSpPr>
        <p:spPr>
          <a:xfrm>
            <a:off x="0" y="972423"/>
            <a:ext cx="1094139" cy="368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09193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E2CA-883F-B6A0-A903-5892179F5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B835-8A8F-B62E-284A-92CA3179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Step 2: Visit A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AF4736-74D6-27CA-D710-3630E507D1FD}"/>
              </a:ext>
            </a:extLst>
          </p:cNvPr>
          <p:cNvSpPr/>
          <p:nvPr/>
        </p:nvSpPr>
        <p:spPr>
          <a:xfrm>
            <a:off x="523176" y="1418566"/>
            <a:ext cx="725214" cy="747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AB54C0-CECF-D2E0-C81E-6FC22559D594}"/>
              </a:ext>
            </a:extLst>
          </p:cNvPr>
          <p:cNvSpPr/>
          <p:nvPr/>
        </p:nvSpPr>
        <p:spPr>
          <a:xfrm>
            <a:off x="2901519" y="1415260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AEE884-2E7A-AD4B-9484-4CBB9FB264A7}"/>
              </a:ext>
            </a:extLst>
          </p:cNvPr>
          <p:cNvSpPr/>
          <p:nvPr/>
        </p:nvSpPr>
        <p:spPr>
          <a:xfrm>
            <a:off x="523176" y="344030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7E6849-7123-4FDE-B64B-D36F5075D780}"/>
              </a:ext>
            </a:extLst>
          </p:cNvPr>
          <p:cNvSpPr/>
          <p:nvPr/>
        </p:nvSpPr>
        <p:spPr>
          <a:xfrm>
            <a:off x="3549404" y="344030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970F45-6E6F-69E7-9E24-C2934FB9CA34}"/>
              </a:ext>
            </a:extLst>
          </p:cNvPr>
          <p:cNvCxnSpPr>
            <a:cxnSpLocks/>
          </p:cNvCxnSpPr>
          <p:nvPr/>
        </p:nvCxnSpPr>
        <p:spPr>
          <a:xfrm>
            <a:off x="1248390" y="1792434"/>
            <a:ext cx="165312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2159E5-D9D7-D4D8-9829-B2C5E01123E8}"/>
              </a:ext>
            </a:extLst>
          </p:cNvPr>
          <p:cNvCxnSpPr>
            <a:cxnSpLocks/>
          </p:cNvCxnSpPr>
          <p:nvPr/>
        </p:nvCxnSpPr>
        <p:spPr>
          <a:xfrm>
            <a:off x="1248390" y="3814174"/>
            <a:ext cx="230101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86FB47-D26B-2773-A64B-F3EB349F591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93587" y="1984623"/>
            <a:ext cx="2462022" cy="156518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63F126-EE77-DD39-5EB0-763D751FEA5B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880527" y="2166302"/>
            <a:ext cx="5256" cy="12740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562E4C-4A40-91A3-39DE-698985957B2B}"/>
              </a:ext>
            </a:extLst>
          </p:cNvPr>
          <p:cNvCxnSpPr>
            <a:cxnSpLocks/>
            <a:endCxn id="4" idx="4"/>
          </p:cNvCxnSpPr>
          <p:nvPr/>
        </p:nvCxnSpPr>
        <p:spPr>
          <a:xfrm flipH="1" flipV="1">
            <a:off x="3264126" y="2162996"/>
            <a:ext cx="641884" cy="1277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BE58F-B463-035A-6EFD-4898022E75B4}"/>
              </a:ext>
            </a:extLst>
          </p:cNvPr>
          <p:cNvSpPr txBox="1"/>
          <p:nvPr/>
        </p:nvSpPr>
        <p:spPr>
          <a:xfrm>
            <a:off x="3626733" y="2604772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16A57E-EF68-D064-2595-04BA1DF6E273}"/>
              </a:ext>
            </a:extLst>
          </p:cNvPr>
          <p:cNvSpPr txBox="1"/>
          <p:nvPr/>
        </p:nvSpPr>
        <p:spPr>
          <a:xfrm>
            <a:off x="2209711" y="381417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98130-9491-CE15-2B13-11463253F6DA}"/>
              </a:ext>
            </a:extLst>
          </p:cNvPr>
          <p:cNvSpPr txBox="1"/>
          <p:nvPr/>
        </p:nvSpPr>
        <p:spPr>
          <a:xfrm>
            <a:off x="582832" y="2692570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174CF3-EA15-CEEE-2E04-7410B34DB1F4}"/>
              </a:ext>
            </a:extLst>
          </p:cNvPr>
          <p:cNvSpPr txBox="1"/>
          <p:nvPr/>
        </p:nvSpPr>
        <p:spPr>
          <a:xfrm>
            <a:off x="2316288" y="2459439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5EE502-2CC1-2A44-01FF-A40D592DE0F8}"/>
              </a:ext>
            </a:extLst>
          </p:cNvPr>
          <p:cNvSpPr/>
          <p:nvPr/>
        </p:nvSpPr>
        <p:spPr>
          <a:xfrm>
            <a:off x="4484507" y="1796599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E5A2BC-7B0A-88B0-976E-A0C06EF1EFB5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4168413" y="2512380"/>
            <a:ext cx="509996" cy="103742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BD9D58-4F74-12BD-776A-AC5082D414FB}"/>
              </a:ext>
            </a:extLst>
          </p:cNvPr>
          <p:cNvCxnSpPr>
            <a:cxnSpLocks/>
          </p:cNvCxnSpPr>
          <p:nvPr/>
        </p:nvCxnSpPr>
        <p:spPr>
          <a:xfrm>
            <a:off x="3626733" y="1875120"/>
            <a:ext cx="866761" cy="17837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3986A8-9754-05F0-CD92-0CD4CE2AA479}"/>
              </a:ext>
            </a:extLst>
          </p:cNvPr>
          <p:cNvSpPr txBox="1"/>
          <p:nvPr/>
        </p:nvSpPr>
        <p:spPr>
          <a:xfrm>
            <a:off x="3963413" y="1676846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2D9AD7-388E-64B2-E375-9C31A7DFECFA}"/>
              </a:ext>
            </a:extLst>
          </p:cNvPr>
          <p:cNvSpPr txBox="1"/>
          <p:nvPr/>
        </p:nvSpPr>
        <p:spPr>
          <a:xfrm>
            <a:off x="4483150" y="299672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337C67-24C5-6CA0-7CD0-F1FA7762A5E7}"/>
              </a:ext>
            </a:extLst>
          </p:cNvPr>
          <p:cNvSpPr txBox="1"/>
          <p:nvPr/>
        </p:nvSpPr>
        <p:spPr>
          <a:xfrm>
            <a:off x="1933758" y="148135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A4AA13-F539-C23E-2C23-2D1EE778D320}"/>
              </a:ext>
            </a:extLst>
          </p:cNvPr>
          <p:cNvCxnSpPr>
            <a:cxnSpLocks/>
          </p:cNvCxnSpPr>
          <p:nvPr/>
        </p:nvCxnSpPr>
        <p:spPr>
          <a:xfrm flipV="1">
            <a:off x="425078" y="4151606"/>
            <a:ext cx="157754" cy="153888"/>
          </a:xfrm>
          <a:prstGeom prst="straightConnector1">
            <a:avLst/>
          </a:prstGeom>
          <a:ln w="28575" cap="rnd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FC7CF1-69F6-BB63-29C0-920BE8FDA04B}"/>
              </a:ext>
            </a:extLst>
          </p:cNvPr>
          <p:cNvSpPr txBox="1"/>
          <p:nvPr/>
        </p:nvSpPr>
        <p:spPr>
          <a:xfrm>
            <a:off x="162822" y="4250499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C49F57-7E13-C208-10F1-0D7D2F30265C}"/>
              </a:ext>
            </a:extLst>
          </p:cNvPr>
          <p:cNvCxnSpPr>
            <a:cxnSpLocks/>
          </p:cNvCxnSpPr>
          <p:nvPr/>
        </p:nvCxnSpPr>
        <p:spPr>
          <a:xfrm flipH="1" flipV="1">
            <a:off x="4284609" y="4041616"/>
            <a:ext cx="169727" cy="109990"/>
          </a:xfrm>
          <a:prstGeom prst="straightConnector1">
            <a:avLst/>
          </a:prstGeom>
          <a:ln w="28575" cap="rnd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C10C0B5-016E-FE3E-3804-557C0473F552}"/>
              </a:ext>
            </a:extLst>
          </p:cNvPr>
          <p:cNvSpPr txBox="1"/>
          <p:nvPr/>
        </p:nvSpPr>
        <p:spPr>
          <a:xfrm>
            <a:off x="4483150" y="4096611"/>
            <a:ext cx="22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716577-01E9-075D-19AE-01DD71D94E96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542288" y="1327463"/>
            <a:ext cx="240948" cy="147290"/>
          </a:xfrm>
          <a:prstGeom prst="straightConnector1">
            <a:avLst/>
          </a:prstGeom>
          <a:ln w="28575" cap="rnd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E0BF7D-CCE7-A39F-EF3D-2D57258A61A7}"/>
              </a:ext>
            </a:extLst>
          </p:cNvPr>
          <p:cNvSpPr txBox="1"/>
          <p:nvPr/>
        </p:nvSpPr>
        <p:spPr>
          <a:xfrm>
            <a:off x="3783236" y="117357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5" name="Google Shape;1532;p39">
            <a:extLst>
              <a:ext uri="{FF2B5EF4-FFF2-40B4-BE49-F238E27FC236}">
                <a16:creationId xmlns:a16="http://schemas.microsoft.com/office/drawing/2014/main" id="{DED26E53-3B09-C254-26AD-44072C1B5029}"/>
              </a:ext>
            </a:extLst>
          </p:cNvPr>
          <p:cNvSpPr txBox="1">
            <a:spLocks/>
          </p:cNvSpPr>
          <p:nvPr/>
        </p:nvSpPr>
        <p:spPr>
          <a:xfrm>
            <a:off x="5677338" y="3814174"/>
            <a:ext cx="2854641" cy="74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Priority Queue: D(1), B(2), C(4)</a:t>
            </a:r>
          </a:p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Visited: {A}</a:t>
            </a:r>
          </a:p>
          <a:p>
            <a:endParaRPr lang="en-US" noProof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noProof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 chosen: D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7D0FE74-0711-F014-2597-F98349A0D9E0}"/>
              </a:ext>
            </a:extLst>
          </p:cNvPr>
          <p:cNvGraphicFramePr>
            <a:graphicFrameLocks noGrp="1"/>
          </p:cNvGraphicFramePr>
          <p:nvPr/>
        </p:nvGraphicFramePr>
        <p:xfrm>
          <a:off x="5733334" y="1327295"/>
          <a:ext cx="2608463" cy="2436890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861199">
                  <a:extLst>
                    <a:ext uri="{9D8B030D-6E8A-4147-A177-3AD203B41FA5}">
                      <a16:colId xmlns:a16="http://schemas.microsoft.com/office/drawing/2014/main" val="1446897890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14222895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435022764"/>
                    </a:ext>
                  </a:extLst>
                </a:gridCol>
              </a:tblGrid>
              <a:tr h="519760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Prev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221394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0806381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40598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604762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69659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637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706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E8975-D0A9-F32D-12AC-E1162F16B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5B28-D5E3-A944-90DD-282F3DAD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Step 3: Visit D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D24FCF-FB78-ACD3-E3F2-6D1A9B128522}"/>
              </a:ext>
            </a:extLst>
          </p:cNvPr>
          <p:cNvSpPr/>
          <p:nvPr/>
        </p:nvSpPr>
        <p:spPr>
          <a:xfrm>
            <a:off x="506346" y="141856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5637F4E-F9FD-EE80-687A-3EDA071CE2A9}"/>
              </a:ext>
            </a:extLst>
          </p:cNvPr>
          <p:cNvSpPr/>
          <p:nvPr/>
        </p:nvSpPr>
        <p:spPr>
          <a:xfrm>
            <a:off x="2884689" y="1415260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F0644A-10CB-0BA7-B23A-21B0BBE4FC4B}"/>
              </a:ext>
            </a:extLst>
          </p:cNvPr>
          <p:cNvSpPr/>
          <p:nvPr/>
        </p:nvSpPr>
        <p:spPr>
          <a:xfrm>
            <a:off x="506346" y="344030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76ED0F-2255-5512-9E91-E2231D56464D}"/>
              </a:ext>
            </a:extLst>
          </p:cNvPr>
          <p:cNvSpPr/>
          <p:nvPr/>
        </p:nvSpPr>
        <p:spPr>
          <a:xfrm>
            <a:off x="3532574" y="3440306"/>
            <a:ext cx="725214" cy="747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11EB84-43CF-8428-EA9C-3329E3552948}"/>
              </a:ext>
            </a:extLst>
          </p:cNvPr>
          <p:cNvCxnSpPr>
            <a:cxnSpLocks/>
          </p:cNvCxnSpPr>
          <p:nvPr/>
        </p:nvCxnSpPr>
        <p:spPr>
          <a:xfrm>
            <a:off x="1233577" y="1792434"/>
            <a:ext cx="165312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C9BACA-9192-91F5-EEE8-0D091AD0E23B}"/>
              </a:ext>
            </a:extLst>
          </p:cNvPr>
          <p:cNvCxnSpPr>
            <a:cxnSpLocks/>
          </p:cNvCxnSpPr>
          <p:nvPr/>
        </p:nvCxnSpPr>
        <p:spPr>
          <a:xfrm>
            <a:off x="1247791" y="3814174"/>
            <a:ext cx="230101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C9CB3F-EC7B-31AE-CA0D-53AFF75EE79F}"/>
              </a:ext>
            </a:extLst>
          </p:cNvPr>
          <p:cNvCxnSpPr>
            <a:cxnSpLocks/>
          </p:cNvCxnSpPr>
          <p:nvPr/>
        </p:nvCxnSpPr>
        <p:spPr>
          <a:xfrm>
            <a:off x="1174035" y="1984623"/>
            <a:ext cx="2462022" cy="156518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DD4E92-31D7-C07F-1FA4-346D18CF4FFE}"/>
              </a:ext>
            </a:extLst>
          </p:cNvPr>
          <p:cNvCxnSpPr>
            <a:cxnSpLocks/>
          </p:cNvCxnSpPr>
          <p:nvPr/>
        </p:nvCxnSpPr>
        <p:spPr>
          <a:xfrm flipV="1">
            <a:off x="860975" y="2166302"/>
            <a:ext cx="5256" cy="12740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C51AD7-9475-B837-5209-3DFBD24542E5}"/>
              </a:ext>
            </a:extLst>
          </p:cNvPr>
          <p:cNvCxnSpPr>
            <a:cxnSpLocks/>
            <a:endCxn id="4" idx="4"/>
          </p:cNvCxnSpPr>
          <p:nvPr/>
        </p:nvCxnSpPr>
        <p:spPr>
          <a:xfrm flipH="1" flipV="1">
            <a:off x="3247296" y="2162996"/>
            <a:ext cx="641884" cy="1277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E38917-0073-ACE7-10F6-B9793E3EC5EF}"/>
              </a:ext>
            </a:extLst>
          </p:cNvPr>
          <p:cNvSpPr txBox="1"/>
          <p:nvPr/>
        </p:nvSpPr>
        <p:spPr>
          <a:xfrm>
            <a:off x="3626134" y="2604772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288D-197C-AF67-7D73-7D204C04C8F0}"/>
              </a:ext>
            </a:extLst>
          </p:cNvPr>
          <p:cNvSpPr txBox="1"/>
          <p:nvPr/>
        </p:nvSpPr>
        <p:spPr>
          <a:xfrm>
            <a:off x="2192881" y="381417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EC2270-ECE3-EB8D-BBC5-C60777BA28F4}"/>
              </a:ext>
            </a:extLst>
          </p:cNvPr>
          <p:cNvSpPr txBox="1"/>
          <p:nvPr/>
        </p:nvSpPr>
        <p:spPr>
          <a:xfrm>
            <a:off x="566002" y="2692570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CB9F3-6B7A-C687-B29B-8F8791DB786B}"/>
              </a:ext>
            </a:extLst>
          </p:cNvPr>
          <p:cNvSpPr txBox="1"/>
          <p:nvPr/>
        </p:nvSpPr>
        <p:spPr>
          <a:xfrm>
            <a:off x="2299458" y="2459439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BB6591-A199-FEAB-9420-4A0C8C16C473}"/>
              </a:ext>
            </a:extLst>
          </p:cNvPr>
          <p:cNvSpPr/>
          <p:nvPr/>
        </p:nvSpPr>
        <p:spPr>
          <a:xfrm>
            <a:off x="4467677" y="1796599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D02817-D79C-3B61-3987-BC9D16CE31C9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4151583" y="2512380"/>
            <a:ext cx="509996" cy="103742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FAE149-873F-756A-961B-B06D69F6E0C2}"/>
              </a:ext>
            </a:extLst>
          </p:cNvPr>
          <p:cNvCxnSpPr>
            <a:cxnSpLocks/>
          </p:cNvCxnSpPr>
          <p:nvPr/>
        </p:nvCxnSpPr>
        <p:spPr>
          <a:xfrm>
            <a:off x="3609903" y="1875120"/>
            <a:ext cx="866761" cy="17837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9B73D2-A2AA-D592-DD09-675E66C9C944}"/>
              </a:ext>
            </a:extLst>
          </p:cNvPr>
          <p:cNvSpPr txBox="1"/>
          <p:nvPr/>
        </p:nvSpPr>
        <p:spPr>
          <a:xfrm>
            <a:off x="3946583" y="1676846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D82E3-0B4A-5827-4796-CA4DC977FB61}"/>
              </a:ext>
            </a:extLst>
          </p:cNvPr>
          <p:cNvSpPr txBox="1"/>
          <p:nvPr/>
        </p:nvSpPr>
        <p:spPr>
          <a:xfrm>
            <a:off x="4466320" y="299672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AEBC8-156C-18EA-56F3-32172D845018}"/>
              </a:ext>
            </a:extLst>
          </p:cNvPr>
          <p:cNvSpPr txBox="1"/>
          <p:nvPr/>
        </p:nvSpPr>
        <p:spPr>
          <a:xfrm>
            <a:off x="1916928" y="148135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602FA-FA04-7251-8E76-E8712B45A8AF}"/>
              </a:ext>
            </a:extLst>
          </p:cNvPr>
          <p:cNvSpPr txBox="1"/>
          <p:nvPr/>
        </p:nvSpPr>
        <p:spPr>
          <a:xfrm>
            <a:off x="346777" y="408966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2710F3-10CF-7DA3-399D-32653AB5D8C7}"/>
              </a:ext>
            </a:extLst>
          </p:cNvPr>
          <p:cNvSpPr txBox="1"/>
          <p:nvPr/>
        </p:nvSpPr>
        <p:spPr>
          <a:xfrm>
            <a:off x="4196517" y="4008696"/>
            <a:ext cx="22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E694C-8FA9-70A6-0711-9397BB4D8296}"/>
              </a:ext>
            </a:extLst>
          </p:cNvPr>
          <p:cNvSpPr txBox="1"/>
          <p:nvPr/>
        </p:nvSpPr>
        <p:spPr>
          <a:xfrm>
            <a:off x="3388061" y="1161812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5" name="Google Shape;1532;p39">
            <a:extLst>
              <a:ext uri="{FF2B5EF4-FFF2-40B4-BE49-F238E27FC236}">
                <a16:creationId xmlns:a16="http://schemas.microsoft.com/office/drawing/2014/main" id="{40A9088A-5273-F620-33A2-BC4854CF6F21}"/>
              </a:ext>
            </a:extLst>
          </p:cNvPr>
          <p:cNvSpPr txBox="1">
            <a:spLocks/>
          </p:cNvSpPr>
          <p:nvPr/>
        </p:nvSpPr>
        <p:spPr>
          <a:xfrm>
            <a:off x="5682122" y="3814174"/>
            <a:ext cx="2854641" cy="74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Priority Queue: B(2), C(4), E(4)</a:t>
            </a:r>
          </a:p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Visited: {A, D}</a:t>
            </a:r>
          </a:p>
          <a:p>
            <a:endParaRPr lang="en-US" noProof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noProof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Next chosen: B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EED664A-5016-2FA4-AE8C-C68C9F2AE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149093"/>
              </p:ext>
            </p:extLst>
          </p:nvPr>
        </p:nvGraphicFramePr>
        <p:xfrm>
          <a:off x="5733334" y="1327295"/>
          <a:ext cx="2608463" cy="2436890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861199">
                  <a:extLst>
                    <a:ext uri="{9D8B030D-6E8A-4147-A177-3AD203B41FA5}">
                      <a16:colId xmlns:a16="http://schemas.microsoft.com/office/drawing/2014/main" val="1446897890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14222895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435022764"/>
                    </a:ext>
                  </a:extLst>
                </a:gridCol>
              </a:tblGrid>
              <a:tr h="519760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Prev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221394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0806381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40598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604762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69659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63798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2C01871-8FB5-AC7B-A2BE-1FA5A7BF4541}"/>
              </a:ext>
            </a:extLst>
          </p:cNvPr>
          <p:cNvSpPr txBox="1"/>
          <p:nvPr/>
        </p:nvSpPr>
        <p:spPr>
          <a:xfrm>
            <a:off x="4948744" y="1522957"/>
            <a:ext cx="22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8064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C9D5-2C1B-6F67-06ED-D2BD765A2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9BB4-E373-6B1A-244F-A1C43D64A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Step 3: Visit B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E6C8DF-3159-6BB5-9599-FE941BB9B6CC}"/>
              </a:ext>
            </a:extLst>
          </p:cNvPr>
          <p:cNvSpPr/>
          <p:nvPr/>
        </p:nvSpPr>
        <p:spPr>
          <a:xfrm>
            <a:off x="506346" y="141856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484CC8-E199-32AF-DF77-93397A3AB5F1}"/>
              </a:ext>
            </a:extLst>
          </p:cNvPr>
          <p:cNvSpPr/>
          <p:nvPr/>
        </p:nvSpPr>
        <p:spPr>
          <a:xfrm>
            <a:off x="2884689" y="1415260"/>
            <a:ext cx="725214" cy="747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918B958-81E3-82FA-C181-534F0347554C}"/>
              </a:ext>
            </a:extLst>
          </p:cNvPr>
          <p:cNvSpPr/>
          <p:nvPr/>
        </p:nvSpPr>
        <p:spPr>
          <a:xfrm>
            <a:off x="506346" y="344030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ADB946-AE58-EB36-4454-7B04E4022383}"/>
              </a:ext>
            </a:extLst>
          </p:cNvPr>
          <p:cNvSpPr/>
          <p:nvPr/>
        </p:nvSpPr>
        <p:spPr>
          <a:xfrm>
            <a:off x="3532574" y="344030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E22045-AE6E-D62C-AAC1-C2205AB0A95B}"/>
              </a:ext>
            </a:extLst>
          </p:cNvPr>
          <p:cNvCxnSpPr>
            <a:cxnSpLocks/>
          </p:cNvCxnSpPr>
          <p:nvPr/>
        </p:nvCxnSpPr>
        <p:spPr>
          <a:xfrm>
            <a:off x="1231560" y="1792434"/>
            <a:ext cx="1653129" cy="0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E577DC-A6A9-D99A-F609-5F5401FCA295}"/>
              </a:ext>
            </a:extLst>
          </p:cNvPr>
          <p:cNvCxnSpPr>
            <a:cxnSpLocks/>
          </p:cNvCxnSpPr>
          <p:nvPr/>
        </p:nvCxnSpPr>
        <p:spPr>
          <a:xfrm>
            <a:off x="1231560" y="3814174"/>
            <a:ext cx="2301014" cy="0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BDB8E1-092D-83E8-7B99-BE440BDD447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76757" y="1984623"/>
            <a:ext cx="2462022" cy="1565186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9B957A-80B0-9FD7-C499-6A88D7BECE15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863697" y="2166302"/>
            <a:ext cx="5256" cy="1274004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7E8566-153E-0E49-7ADE-06A6BBD48E8F}"/>
              </a:ext>
            </a:extLst>
          </p:cNvPr>
          <p:cNvCxnSpPr>
            <a:cxnSpLocks/>
            <a:endCxn id="4" idx="4"/>
          </p:cNvCxnSpPr>
          <p:nvPr/>
        </p:nvCxnSpPr>
        <p:spPr>
          <a:xfrm flipH="1" flipV="1">
            <a:off x="3247296" y="2162996"/>
            <a:ext cx="641884" cy="1277310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7EDAE4-5255-6BBB-3CA3-525FB71CFE6F}"/>
              </a:ext>
            </a:extLst>
          </p:cNvPr>
          <p:cNvSpPr txBox="1"/>
          <p:nvPr/>
        </p:nvSpPr>
        <p:spPr>
          <a:xfrm>
            <a:off x="3609903" y="2604772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F24182-64B1-8501-02DE-F8972C718739}"/>
              </a:ext>
            </a:extLst>
          </p:cNvPr>
          <p:cNvSpPr txBox="1"/>
          <p:nvPr/>
        </p:nvSpPr>
        <p:spPr>
          <a:xfrm>
            <a:off x="2192881" y="381417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D49F4E-30C1-5770-85B1-071FE0ED68F6}"/>
              </a:ext>
            </a:extLst>
          </p:cNvPr>
          <p:cNvSpPr txBox="1"/>
          <p:nvPr/>
        </p:nvSpPr>
        <p:spPr>
          <a:xfrm>
            <a:off x="566002" y="2692570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A319E-4B20-08D6-1C96-50B50A48D545}"/>
              </a:ext>
            </a:extLst>
          </p:cNvPr>
          <p:cNvSpPr txBox="1"/>
          <p:nvPr/>
        </p:nvSpPr>
        <p:spPr>
          <a:xfrm>
            <a:off x="2299458" y="2459439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A8C6DD-C53A-F46C-0A0B-188F4F4F146C}"/>
              </a:ext>
            </a:extLst>
          </p:cNvPr>
          <p:cNvSpPr/>
          <p:nvPr/>
        </p:nvSpPr>
        <p:spPr>
          <a:xfrm>
            <a:off x="4467677" y="1796599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4BAF4A-4B9A-BB0C-904A-E97929E9A815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4151583" y="2512380"/>
            <a:ext cx="509996" cy="1037429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D1BB0F-BCBC-5498-189F-63E29844C8F8}"/>
              </a:ext>
            </a:extLst>
          </p:cNvPr>
          <p:cNvCxnSpPr>
            <a:cxnSpLocks/>
          </p:cNvCxnSpPr>
          <p:nvPr/>
        </p:nvCxnSpPr>
        <p:spPr>
          <a:xfrm>
            <a:off x="3609903" y="1875120"/>
            <a:ext cx="866761" cy="178373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B1E9A7-16D2-BC8A-69A6-AD7FC0911F75}"/>
              </a:ext>
            </a:extLst>
          </p:cNvPr>
          <p:cNvSpPr txBox="1"/>
          <p:nvPr/>
        </p:nvSpPr>
        <p:spPr>
          <a:xfrm>
            <a:off x="3946583" y="1676846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94240-70A0-D7B9-AFFF-30D03294C57A}"/>
              </a:ext>
            </a:extLst>
          </p:cNvPr>
          <p:cNvSpPr txBox="1"/>
          <p:nvPr/>
        </p:nvSpPr>
        <p:spPr>
          <a:xfrm>
            <a:off x="4466320" y="299672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1491C-8A93-6B21-4DCE-230644C37BC4}"/>
              </a:ext>
            </a:extLst>
          </p:cNvPr>
          <p:cNvSpPr txBox="1"/>
          <p:nvPr/>
        </p:nvSpPr>
        <p:spPr>
          <a:xfrm>
            <a:off x="1916928" y="148135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A6CA89-BED3-6407-2FB3-A6BC1264C172}"/>
              </a:ext>
            </a:extLst>
          </p:cNvPr>
          <p:cNvSpPr txBox="1"/>
          <p:nvPr/>
        </p:nvSpPr>
        <p:spPr>
          <a:xfrm>
            <a:off x="346777" y="408966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BFAE8C-0B03-2B37-576D-4C3A876B9E0C}"/>
              </a:ext>
            </a:extLst>
          </p:cNvPr>
          <p:cNvSpPr txBox="1"/>
          <p:nvPr/>
        </p:nvSpPr>
        <p:spPr>
          <a:xfrm>
            <a:off x="4196517" y="4008696"/>
            <a:ext cx="22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B4122F-9E1C-890F-F015-ACF2E489C2DC}"/>
              </a:ext>
            </a:extLst>
          </p:cNvPr>
          <p:cNvSpPr txBox="1"/>
          <p:nvPr/>
        </p:nvSpPr>
        <p:spPr>
          <a:xfrm>
            <a:off x="3388061" y="1161812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5" name="Google Shape;1532;p39">
            <a:extLst>
              <a:ext uri="{FF2B5EF4-FFF2-40B4-BE49-F238E27FC236}">
                <a16:creationId xmlns:a16="http://schemas.microsoft.com/office/drawing/2014/main" id="{460CB662-8308-9D80-328D-64D89068247E}"/>
              </a:ext>
            </a:extLst>
          </p:cNvPr>
          <p:cNvSpPr txBox="1">
            <a:spLocks/>
          </p:cNvSpPr>
          <p:nvPr/>
        </p:nvSpPr>
        <p:spPr>
          <a:xfrm>
            <a:off x="5682123" y="3814174"/>
            <a:ext cx="2854641" cy="74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Priority Queue: C(4), E(4)</a:t>
            </a:r>
          </a:p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Visited: {A, D, B}</a:t>
            </a:r>
          </a:p>
          <a:p>
            <a:endParaRPr lang="en-US" noProof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noProof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updates, next chosen: C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C3AEC8D-7056-639E-AF46-BA96DBDB1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632447"/>
              </p:ext>
            </p:extLst>
          </p:nvPr>
        </p:nvGraphicFramePr>
        <p:xfrm>
          <a:off x="5733334" y="1327295"/>
          <a:ext cx="2608463" cy="2436890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861199">
                  <a:extLst>
                    <a:ext uri="{9D8B030D-6E8A-4147-A177-3AD203B41FA5}">
                      <a16:colId xmlns:a16="http://schemas.microsoft.com/office/drawing/2014/main" val="1446897890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14222895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435022764"/>
                    </a:ext>
                  </a:extLst>
                </a:gridCol>
              </a:tblGrid>
              <a:tr h="519760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Prev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221394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0806381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40598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604762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69659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63798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DD20CDA-76EF-04D7-45E6-AB4651753671}"/>
              </a:ext>
            </a:extLst>
          </p:cNvPr>
          <p:cNvSpPr txBox="1"/>
          <p:nvPr/>
        </p:nvSpPr>
        <p:spPr>
          <a:xfrm>
            <a:off x="4948744" y="1522957"/>
            <a:ext cx="22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76A5A2-69F0-0901-E71E-6EC574BEB2A1}"/>
              </a:ext>
            </a:extLst>
          </p:cNvPr>
          <p:cNvSpPr txBox="1"/>
          <p:nvPr/>
        </p:nvSpPr>
        <p:spPr>
          <a:xfrm>
            <a:off x="285896" y="126137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6207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7CB18-4B50-CA91-2733-9D0F3E604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6221-C1F3-5C20-0F09-929EE1AA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Step 4: Visit 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09E8AD-A4FE-E151-ACE8-5B3A8E0FC254}"/>
              </a:ext>
            </a:extLst>
          </p:cNvPr>
          <p:cNvSpPr/>
          <p:nvPr/>
        </p:nvSpPr>
        <p:spPr>
          <a:xfrm>
            <a:off x="506346" y="141856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B3DAFD-B391-80F4-2DED-1548A10C4233}"/>
              </a:ext>
            </a:extLst>
          </p:cNvPr>
          <p:cNvSpPr/>
          <p:nvPr/>
        </p:nvSpPr>
        <p:spPr>
          <a:xfrm>
            <a:off x="2884689" y="1415260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4BED8-4D1A-90A3-AFF6-93BD00FF8A04}"/>
              </a:ext>
            </a:extLst>
          </p:cNvPr>
          <p:cNvSpPr/>
          <p:nvPr/>
        </p:nvSpPr>
        <p:spPr>
          <a:xfrm>
            <a:off x="506346" y="3440306"/>
            <a:ext cx="725214" cy="747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166E42-8ADD-893D-3561-04CCD59D4250}"/>
              </a:ext>
            </a:extLst>
          </p:cNvPr>
          <p:cNvSpPr/>
          <p:nvPr/>
        </p:nvSpPr>
        <p:spPr>
          <a:xfrm>
            <a:off x="3532574" y="344030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A5AE6E-FB16-FD46-9441-BCBEB0091B22}"/>
              </a:ext>
            </a:extLst>
          </p:cNvPr>
          <p:cNvCxnSpPr>
            <a:cxnSpLocks/>
          </p:cNvCxnSpPr>
          <p:nvPr/>
        </p:nvCxnSpPr>
        <p:spPr>
          <a:xfrm>
            <a:off x="1231560" y="1792434"/>
            <a:ext cx="165312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C1BEAB-2DC8-DB6B-87B8-5A4E16A9C46B}"/>
              </a:ext>
            </a:extLst>
          </p:cNvPr>
          <p:cNvCxnSpPr>
            <a:cxnSpLocks/>
          </p:cNvCxnSpPr>
          <p:nvPr/>
        </p:nvCxnSpPr>
        <p:spPr>
          <a:xfrm>
            <a:off x="1231560" y="3814174"/>
            <a:ext cx="230101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4818A5-A2B5-1BB5-26F8-CC87A136FA7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76757" y="1984623"/>
            <a:ext cx="2462022" cy="156518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0A4C1E-66C6-DA81-954A-A00399A59DBA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863697" y="2166302"/>
            <a:ext cx="5256" cy="1274004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1F64F6-A88D-A9E4-1CA7-25701AE6E624}"/>
              </a:ext>
            </a:extLst>
          </p:cNvPr>
          <p:cNvCxnSpPr>
            <a:cxnSpLocks/>
            <a:endCxn id="4" idx="4"/>
          </p:cNvCxnSpPr>
          <p:nvPr/>
        </p:nvCxnSpPr>
        <p:spPr>
          <a:xfrm flipH="1" flipV="1">
            <a:off x="3247296" y="2162996"/>
            <a:ext cx="641884" cy="127731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320573-AACA-E440-77AF-EB73AD9FFB6D}"/>
              </a:ext>
            </a:extLst>
          </p:cNvPr>
          <p:cNvSpPr txBox="1"/>
          <p:nvPr/>
        </p:nvSpPr>
        <p:spPr>
          <a:xfrm>
            <a:off x="3609903" y="2604772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8CA0AA-DB59-55D1-EF49-A0BD53EA2976}"/>
              </a:ext>
            </a:extLst>
          </p:cNvPr>
          <p:cNvSpPr txBox="1"/>
          <p:nvPr/>
        </p:nvSpPr>
        <p:spPr>
          <a:xfrm>
            <a:off x="2192881" y="381417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8CC65-B157-EF00-28F2-B084F8718B2C}"/>
              </a:ext>
            </a:extLst>
          </p:cNvPr>
          <p:cNvSpPr txBox="1"/>
          <p:nvPr/>
        </p:nvSpPr>
        <p:spPr>
          <a:xfrm>
            <a:off x="566002" y="2692570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A7070-F05E-0181-47FB-3DD3336CCB73}"/>
              </a:ext>
            </a:extLst>
          </p:cNvPr>
          <p:cNvSpPr txBox="1"/>
          <p:nvPr/>
        </p:nvSpPr>
        <p:spPr>
          <a:xfrm>
            <a:off x="2299458" y="2459439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1CC76F-573A-295B-6EFF-188052A5E13F}"/>
              </a:ext>
            </a:extLst>
          </p:cNvPr>
          <p:cNvSpPr/>
          <p:nvPr/>
        </p:nvSpPr>
        <p:spPr>
          <a:xfrm>
            <a:off x="4467677" y="1796599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8BB79C-EC1D-8A16-06CB-50357002FD39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4151583" y="2512380"/>
            <a:ext cx="509996" cy="1037429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F5DC1E-7284-C2FC-2A24-F37408EE826D}"/>
              </a:ext>
            </a:extLst>
          </p:cNvPr>
          <p:cNvCxnSpPr>
            <a:cxnSpLocks/>
          </p:cNvCxnSpPr>
          <p:nvPr/>
        </p:nvCxnSpPr>
        <p:spPr>
          <a:xfrm>
            <a:off x="3609903" y="1875120"/>
            <a:ext cx="866761" cy="17837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E089D4-C5E5-FA5D-ACA6-EE545814525C}"/>
              </a:ext>
            </a:extLst>
          </p:cNvPr>
          <p:cNvSpPr txBox="1"/>
          <p:nvPr/>
        </p:nvSpPr>
        <p:spPr>
          <a:xfrm>
            <a:off x="3946583" y="1676846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5ED2F3-B178-962A-8228-DBAC2DA7959F}"/>
              </a:ext>
            </a:extLst>
          </p:cNvPr>
          <p:cNvSpPr txBox="1"/>
          <p:nvPr/>
        </p:nvSpPr>
        <p:spPr>
          <a:xfrm>
            <a:off x="4466320" y="299672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E3CD86-4532-95E6-D498-BBDA43B7937E}"/>
              </a:ext>
            </a:extLst>
          </p:cNvPr>
          <p:cNvSpPr txBox="1"/>
          <p:nvPr/>
        </p:nvSpPr>
        <p:spPr>
          <a:xfrm>
            <a:off x="1916928" y="148135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33EF8-7D97-88F7-900C-160F45FBCB87}"/>
              </a:ext>
            </a:extLst>
          </p:cNvPr>
          <p:cNvSpPr txBox="1"/>
          <p:nvPr/>
        </p:nvSpPr>
        <p:spPr>
          <a:xfrm>
            <a:off x="346777" y="408966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F2853E-51A0-904B-F2C7-DCCED433BDF3}"/>
              </a:ext>
            </a:extLst>
          </p:cNvPr>
          <p:cNvSpPr txBox="1"/>
          <p:nvPr/>
        </p:nvSpPr>
        <p:spPr>
          <a:xfrm>
            <a:off x="4196517" y="4008696"/>
            <a:ext cx="22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5BC4D-927D-589F-1D94-5828E63C2DA4}"/>
              </a:ext>
            </a:extLst>
          </p:cNvPr>
          <p:cNvSpPr txBox="1"/>
          <p:nvPr/>
        </p:nvSpPr>
        <p:spPr>
          <a:xfrm>
            <a:off x="3388061" y="1161812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5" name="Google Shape;1532;p39">
            <a:extLst>
              <a:ext uri="{FF2B5EF4-FFF2-40B4-BE49-F238E27FC236}">
                <a16:creationId xmlns:a16="http://schemas.microsoft.com/office/drawing/2014/main" id="{DA465C74-E886-EA1C-2916-E71B50DF49F0}"/>
              </a:ext>
            </a:extLst>
          </p:cNvPr>
          <p:cNvSpPr txBox="1">
            <a:spLocks/>
          </p:cNvSpPr>
          <p:nvPr/>
        </p:nvSpPr>
        <p:spPr>
          <a:xfrm>
            <a:off x="5682123" y="3814174"/>
            <a:ext cx="2854641" cy="74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Priority Queue: E(4)</a:t>
            </a:r>
          </a:p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Visited: {A, D, B, C}</a:t>
            </a:r>
          </a:p>
          <a:p>
            <a:endParaRPr lang="en-US" noProof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noProof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updates, next chosen is E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4281E87-CDE3-9721-8B52-7DFFF70F4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63235"/>
              </p:ext>
            </p:extLst>
          </p:nvPr>
        </p:nvGraphicFramePr>
        <p:xfrm>
          <a:off x="5733334" y="1327295"/>
          <a:ext cx="2608463" cy="2436890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861199">
                  <a:extLst>
                    <a:ext uri="{9D8B030D-6E8A-4147-A177-3AD203B41FA5}">
                      <a16:colId xmlns:a16="http://schemas.microsoft.com/office/drawing/2014/main" val="1446897890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14222895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435022764"/>
                    </a:ext>
                  </a:extLst>
                </a:gridCol>
              </a:tblGrid>
              <a:tr h="519760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Prev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221394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0806381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40598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604762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69659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63798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B6BFB07-561D-4C44-AADC-A542FA17BDC0}"/>
              </a:ext>
            </a:extLst>
          </p:cNvPr>
          <p:cNvSpPr txBox="1"/>
          <p:nvPr/>
        </p:nvSpPr>
        <p:spPr>
          <a:xfrm>
            <a:off x="4948744" y="1522957"/>
            <a:ext cx="22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6BA1C3-E80B-D48B-A61C-7F897F8C8456}"/>
              </a:ext>
            </a:extLst>
          </p:cNvPr>
          <p:cNvSpPr txBox="1"/>
          <p:nvPr/>
        </p:nvSpPr>
        <p:spPr>
          <a:xfrm>
            <a:off x="285896" y="126137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89202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72821-9DA2-DDAC-65A2-EA837B881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D34D9-5AF5-8686-E121-26629033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Step 5: Visit E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375DE3F-BB64-BB3A-8EA5-CFAA4DC53B21}"/>
              </a:ext>
            </a:extLst>
          </p:cNvPr>
          <p:cNvSpPr/>
          <p:nvPr/>
        </p:nvSpPr>
        <p:spPr>
          <a:xfrm>
            <a:off x="506346" y="141856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3659F5-677D-8C04-5C40-06AF78CCAE4F}"/>
              </a:ext>
            </a:extLst>
          </p:cNvPr>
          <p:cNvSpPr/>
          <p:nvPr/>
        </p:nvSpPr>
        <p:spPr>
          <a:xfrm>
            <a:off x="2884689" y="1415260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80D5A7-3BF9-817A-4066-6448493F3F26}"/>
              </a:ext>
            </a:extLst>
          </p:cNvPr>
          <p:cNvSpPr/>
          <p:nvPr/>
        </p:nvSpPr>
        <p:spPr>
          <a:xfrm>
            <a:off x="506346" y="344030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3B3C65-7C1B-9521-DB27-7F6E8344BA23}"/>
              </a:ext>
            </a:extLst>
          </p:cNvPr>
          <p:cNvSpPr/>
          <p:nvPr/>
        </p:nvSpPr>
        <p:spPr>
          <a:xfrm>
            <a:off x="3532574" y="3440306"/>
            <a:ext cx="725214" cy="747736"/>
          </a:xfrm>
          <a:prstGeom prst="ellipse">
            <a:avLst/>
          </a:prstGeom>
          <a:solidFill>
            <a:srgbClr val="0C09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E3ED76-6F11-8D61-0B6C-431549FEDFC6}"/>
              </a:ext>
            </a:extLst>
          </p:cNvPr>
          <p:cNvCxnSpPr>
            <a:cxnSpLocks/>
          </p:cNvCxnSpPr>
          <p:nvPr/>
        </p:nvCxnSpPr>
        <p:spPr>
          <a:xfrm>
            <a:off x="1231560" y="1792434"/>
            <a:ext cx="1653129" cy="0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A7A5A4-8E2A-A55B-C9FB-C889DAEF9C28}"/>
              </a:ext>
            </a:extLst>
          </p:cNvPr>
          <p:cNvCxnSpPr>
            <a:cxnSpLocks/>
          </p:cNvCxnSpPr>
          <p:nvPr/>
        </p:nvCxnSpPr>
        <p:spPr>
          <a:xfrm>
            <a:off x="1231560" y="3814174"/>
            <a:ext cx="2301014" cy="0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57AAE0-79AF-17C6-2AC5-A124778F76F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76757" y="1984623"/>
            <a:ext cx="2462022" cy="1565186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BDE657-ACC3-31BE-B418-81ED2944C67F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863697" y="2166302"/>
            <a:ext cx="5256" cy="1274004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A874F4-CEF6-6528-B540-15D85A9FF20B}"/>
              </a:ext>
            </a:extLst>
          </p:cNvPr>
          <p:cNvCxnSpPr>
            <a:cxnSpLocks/>
            <a:endCxn id="4" idx="4"/>
          </p:cNvCxnSpPr>
          <p:nvPr/>
        </p:nvCxnSpPr>
        <p:spPr>
          <a:xfrm flipH="1" flipV="1">
            <a:off x="3247296" y="2162996"/>
            <a:ext cx="641884" cy="1277310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FA270F-B892-76EB-DCC4-8EC20820C022}"/>
              </a:ext>
            </a:extLst>
          </p:cNvPr>
          <p:cNvSpPr txBox="1"/>
          <p:nvPr/>
        </p:nvSpPr>
        <p:spPr>
          <a:xfrm>
            <a:off x="3609903" y="2604772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B06FE-83F2-754C-7C48-1C37481B4040}"/>
              </a:ext>
            </a:extLst>
          </p:cNvPr>
          <p:cNvSpPr txBox="1"/>
          <p:nvPr/>
        </p:nvSpPr>
        <p:spPr>
          <a:xfrm>
            <a:off x="2192881" y="381417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1C908-87CE-DB56-A7B2-342274AF67C8}"/>
              </a:ext>
            </a:extLst>
          </p:cNvPr>
          <p:cNvSpPr txBox="1"/>
          <p:nvPr/>
        </p:nvSpPr>
        <p:spPr>
          <a:xfrm>
            <a:off x="566002" y="2692570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FCCD6F-523C-DA17-5CE7-93AFEA340B10}"/>
              </a:ext>
            </a:extLst>
          </p:cNvPr>
          <p:cNvSpPr txBox="1"/>
          <p:nvPr/>
        </p:nvSpPr>
        <p:spPr>
          <a:xfrm>
            <a:off x="2299458" y="2459439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43B8C3-F479-E389-CAF5-BAD62A1174B5}"/>
              </a:ext>
            </a:extLst>
          </p:cNvPr>
          <p:cNvSpPr/>
          <p:nvPr/>
        </p:nvSpPr>
        <p:spPr>
          <a:xfrm>
            <a:off x="4467677" y="1796599"/>
            <a:ext cx="725214" cy="7477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6624B-091E-CB57-B9ED-72AD2B35C625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4151583" y="2512380"/>
            <a:ext cx="509996" cy="1037429"/>
          </a:xfrm>
          <a:prstGeom prst="line">
            <a:avLst/>
          </a:prstGeom>
          <a:ln w="12700">
            <a:solidFill>
              <a:srgbClr val="0C09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91CCD5-0921-2CA4-2D2B-CEF475FC7E8B}"/>
              </a:ext>
            </a:extLst>
          </p:cNvPr>
          <p:cNvCxnSpPr>
            <a:cxnSpLocks/>
          </p:cNvCxnSpPr>
          <p:nvPr/>
        </p:nvCxnSpPr>
        <p:spPr>
          <a:xfrm>
            <a:off x="3609903" y="1875120"/>
            <a:ext cx="866761" cy="17837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BACC95-2449-1253-0679-A6BED8219097}"/>
              </a:ext>
            </a:extLst>
          </p:cNvPr>
          <p:cNvSpPr txBox="1"/>
          <p:nvPr/>
        </p:nvSpPr>
        <p:spPr>
          <a:xfrm>
            <a:off x="3946583" y="1676846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4EFA71-A41D-C606-5AA9-DBFF55012124}"/>
              </a:ext>
            </a:extLst>
          </p:cNvPr>
          <p:cNvSpPr txBox="1"/>
          <p:nvPr/>
        </p:nvSpPr>
        <p:spPr>
          <a:xfrm>
            <a:off x="4466320" y="2996724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C41DAA-7734-B0DE-FE1A-190216563E01}"/>
              </a:ext>
            </a:extLst>
          </p:cNvPr>
          <p:cNvSpPr txBox="1"/>
          <p:nvPr/>
        </p:nvSpPr>
        <p:spPr>
          <a:xfrm>
            <a:off x="1916928" y="148135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5B7366-C05D-54D6-B58D-9BFB8DF1D5D7}"/>
              </a:ext>
            </a:extLst>
          </p:cNvPr>
          <p:cNvSpPr txBox="1"/>
          <p:nvPr/>
        </p:nvSpPr>
        <p:spPr>
          <a:xfrm>
            <a:off x="346777" y="408966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AD699C-51A7-0F01-5ED0-FD11307065C0}"/>
              </a:ext>
            </a:extLst>
          </p:cNvPr>
          <p:cNvSpPr txBox="1"/>
          <p:nvPr/>
        </p:nvSpPr>
        <p:spPr>
          <a:xfrm>
            <a:off x="4196517" y="4008696"/>
            <a:ext cx="22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5274D5-FF1A-21A0-DF57-198821453AC9}"/>
              </a:ext>
            </a:extLst>
          </p:cNvPr>
          <p:cNvSpPr txBox="1"/>
          <p:nvPr/>
        </p:nvSpPr>
        <p:spPr>
          <a:xfrm>
            <a:off x="3388061" y="1161812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35" name="Google Shape;1532;p39">
            <a:extLst>
              <a:ext uri="{FF2B5EF4-FFF2-40B4-BE49-F238E27FC236}">
                <a16:creationId xmlns:a16="http://schemas.microsoft.com/office/drawing/2014/main" id="{5025A18E-97B0-C7A6-3FFD-076C0D81B839}"/>
              </a:ext>
            </a:extLst>
          </p:cNvPr>
          <p:cNvSpPr txBox="1">
            <a:spLocks/>
          </p:cNvSpPr>
          <p:nvPr/>
        </p:nvSpPr>
        <p:spPr>
          <a:xfrm>
            <a:off x="5682123" y="3814174"/>
            <a:ext cx="3416998" cy="7477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Priority Queue: empty</a:t>
            </a:r>
          </a:p>
          <a:p>
            <a:r>
              <a:rPr lang="en-US" noProof="0">
                <a:latin typeface="Poppins" panose="00000500000000000000" pitchFamily="2" charset="0"/>
                <a:cs typeface="Poppins" panose="00000500000000000000" pitchFamily="2" charset="0"/>
              </a:rPr>
              <a:t>Visited: {A, D, B, C, E}</a:t>
            </a:r>
          </a:p>
          <a:p>
            <a:endParaRPr lang="en-US" noProof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 noProof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updates, algorithm terminates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93A32E0-2A04-2028-737F-4DB26F8EB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403567"/>
              </p:ext>
            </p:extLst>
          </p:nvPr>
        </p:nvGraphicFramePr>
        <p:xfrm>
          <a:off x="5733334" y="1327295"/>
          <a:ext cx="2608463" cy="2436890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861199">
                  <a:extLst>
                    <a:ext uri="{9D8B030D-6E8A-4147-A177-3AD203B41FA5}">
                      <a16:colId xmlns:a16="http://schemas.microsoft.com/office/drawing/2014/main" val="1446897890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14222895"/>
                    </a:ext>
                  </a:extLst>
                </a:gridCol>
                <a:gridCol w="873632">
                  <a:extLst>
                    <a:ext uri="{9D8B030D-6E8A-4147-A177-3AD203B41FA5}">
                      <a16:colId xmlns:a16="http://schemas.microsoft.com/office/drawing/2014/main" val="435022764"/>
                    </a:ext>
                  </a:extLst>
                </a:gridCol>
              </a:tblGrid>
              <a:tr h="519760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Vertex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Prev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221394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0806381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40598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604762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696597"/>
                  </a:ext>
                </a:extLst>
              </a:tr>
              <a:tr h="383426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noProof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63798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4C7560C-C116-6717-FBCE-091FC4B00647}"/>
              </a:ext>
            </a:extLst>
          </p:cNvPr>
          <p:cNvSpPr txBox="1"/>
          <p:nvPr/>
        </p:nvSpPr>
        <p:spPr>
          <a:xfrm>
            <a:off x="4948744" y="1522957"/>
            <a:ext cx="22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F1A0B-8205-0A5E-406B-8C901A8F0F80}"/>
              </a:ext>
            </a:extLst>
          </p:cNvPr>
          <p:cNvSpPr txBox="1"/>
          <p:nvPr/>
        </p:nvSpPr>
        <p:spPr>
          <a:xfrm>
            <a:off x="285896" y="1261371"/>
            <a:ext cx="36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18824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>
          <a:extLst>
            <a:ext uri="{FF2B5EF4-FFF2-40B4-BE49-F238E27FC236}">
              <a16:creationId xmlns:a16="http://schemas.microsoft.com/office/drawing/2014/main" id="{E3C72D5E-DA48-BB81-D818-2270D3AC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>
            <a:extLst>
              <a:ext uri="{FF2B5EF4-FFF2-40B4-BE49-F238E27FC236}">
                <a16:creationId xmlns:a16="http://schemas.microsoft.com/office/drawing/2014/main" id="{56A37A63-B71E-B2B3-B512-DEB287482F3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958" y="1294845"/>
            <a:ext cx="7756964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 in </a:t>
            </a:r>
            <a:r>
              <a:rPr lang="en-US" err="1"/>
              <a:t>shortestPath</a:t>
            </a:r>
            <a:r>
              <a:rPr lang="en-US"/>
              <a:t>()</a:t>
            </a:r>
            <a:endParaRPr lang="en-US" noProof="0">
              <a:solidFill>
                <a:schemeClr val="tx1"/>
              </a:solidFill>
            </a:endParaRPr>
          </a:p>
        </p:txBody>
      </p:sp>
      <p:grpSp>
        <p:nvGrpSpPr>
          <p:cNvPr id="1432" name="Google Shape;1432;p35">
            <a:extLst>
              <a:ext uri="{FF2B5EF4-FFF2-40B4-BE49-F238E27FC236}">
                <a16:creationId xmlns:a16="http://schemas.microsoft.com/office/drawing/2014/main" id="{BA41F9B4-1888-63A1-2D18-15741B152215}"/>
              </a:ext>
            </a:extLst>
          </p:cNvPr>
          <p:cNvGrpSpPr/>
          <p:nvPr/>
        </p:nvGrpSpPr>
        <p:grpSpPr>
          <a:xfrm>
            <a:off x="695958" y="3721332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>
              <a:extLst>
                <a:ext uri="{FF2B5EF4-FFF2-40B4-BE49-F238E27FC236}">
                  <a16:creationId xmlns:a16="http://schemas.microsoft.com/office/drawing/2014/main" id="{07426E89-C6D0-D734-5BF7-328D998803E2}"/>
                </a:ext>
              </a:extLst>
            </p:cNvPr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>
              <a:extLst>
                <a:ext uri="{FF2B5EF4-FFF2-40B4-BE49-F238E27FC236}">
                  <a16:creationId xmlns:a16="http://schemas.microsoft.com/office/drawing/2014/main" id="{DFB98224-8E13-F0F0-8EC7-B1A241FD7C4D}"/>
                </a:ext>
              </a:extLst>
            </p:cNvPr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>
                <a:extLst>
                  <a:ext uri="{FF2B5EF4-FFF2-40B4-BE49-F238E27FC236}">
                    <a16:creationId xmlns:a16="http://schemas.microsoft.com/office/drawing/2014/main" id="{33B95392-0931-C799-4DF4-8B2462041670}"/>
                  </a:ext>
                </a:extLst>
              </p:cNvPr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36" name="Google Shape;1436;p35">
                <a:extLst>
                  <a:ext uri="{FF2B5EF4-FFF2-40B4-BE49-F238E27FC236}">
                    <a16:creationId xmlns:a16="http://schemas.microsoft.com/office/drawing/2014/main" id="{FC7F5F13-7FF5-E70A-D10A-7F2F1031258F}"/>
                  </a:ext>
                </a:extLst>
              </p:cNvPr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grpSp>
        <p:nvGrpSpPr>
          <p:cNvPr id="1437" name="Google Shape;1437;p35">
            <a:extLst>
              <a:ext uri="{FF2B5EF4-FFF2-40B4-BE49-F238E27FC236}">
                <a16:creationId xmlns:a16="http://schemas.microsoft.com/office/drawing/2014/main" id="{9785D58B-8C5A-81E2-1A64-0DCD93B1C5E4}"/>
              </a:ext>
            </a:extLst>
          </p:cNvPr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>
              <a:extLst>
                <a:ext uri="{FF2B5EF4-FFF2-40B4-BE49-F238E27FC236}">
                  <a16:creationId xmlns:a16="http://schemas.microsoft.com/office/drawing/2014/main" id="{5D1C828A-2D74-0B7F-2FDB-9C980E2D1E64}"/>
                </a:ext>
              </a:extLst>
            </p:cNvPr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cxnSp>
          <p:nvCxnSpPr>
            <p:cNvPr id="1439" name="Google Shape;1439;p35">
              <a:extLst>
                <a:ext uri="{FF2B5EF4-FFF2-40B4-BE49-F238E27FC236}">
                  <a16:creationId xmlns:a16="http://schemas.microsoft.com/office/drawing/2014/main" id="{2D1A5755-54F5-8EDA-EFCC-3E68EBAE879D}"/>
                </a:ext>
              </a:extLst>
            </p:cNvPr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>
              <a:extLst>
                <a:ext uri="{FF2B5EF4-FFF2-40B4-BE49-F238E27FC236}">
                  <a16:creationId xmlns:a16="http://schemas.microsoft.com/office/drawing/2014/main" id="{D577EF33-E37B-5E67-AB89-2EF310EDBF58}"/>
                </a:ext>
              </a:extLst>
            </p:cNvPr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  <p:grpSp>
        <p:nvGrpSpPr>
          <p:cNvPr id="1441" name="Google Shape;1441;p35">
            <a:extLst>
              <a:ext uri="{FF2B5EF4-FFF2-40B4-BE49-F238E27FC236}">
                <a16:creationId xmlns:a16="http://schemas.microsoft.com/office/drawing/2014/main" id="{A8474908-B377-DE5A-5100-0D02CBA81577}"/>
              </a:ext>
            </a:extLst>
          </p:cNvPr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>
              <a:extLst>
                <a:ext uri="{FF2B5EF4-FFF2-40B4-BE49-F238E27FC236}">
                  <a16:creationId xmlns:a16="http://schemas.microsoft.com/office/drawing/2014/main" id="{880114D0-BBE2-4B12-B278-D79E5662663F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grpSp>
          <p:nvGrpSpPr>
            <p:cNvPr id="1443" name="Google Shape;1443;p35">
              <a:extLst>
                <a:ext uri="{FF2B5EF4-FFF2-40B4-BE49-F238E27FC236}">
                  <a16:creationId xmlns:a16="http://schemas.microsoft.com/office/drawing/2014/main" id="{434B4D26-ADC1-39DE-D0D2-2F6D649D585E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>
                <a:extLst>
                  <a:ext uri="{FF2B5EF4-FFF2-40B4-BE49-F238E27FC236}">
                    <a16:creationId xmlns:a16="http://schemas.microsoft.com/office/drawing/2014/main" id="{25D6F667-A276-8A60-476B-A53864E11AAF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5" name="Google Shape;1445;p35">
                <a:extLst>
                  <a:ext uri="{FF2B5EF4-FFF2-40B4-BE49-F238E27FC236}">
                    <a16:creationId xmlns:a16="http://schemas.microsoft.com/office/drawing/2014/main" id="{EE42F606-F98E-69AA-ABBD-2801B84BD43E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6" name="Google Shape;1446;p35">
              <a:extLst>
                <a:ext uri="{FF2B5EF4-FFF2-40B4-BE49-F238E27FC236}">
                  <a16:creationId xmlns:a16="http://schemas.microsoft.com/office/drawing/2014/main" id="{8A200116-34BD-E6B9-2E0D-D647EC395B78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>
                <a:extLst>
                  <a:ext uri="{FF2B5EF4-FFF2-40B4-BE49-F238E27FC236}">
                    <a16:creationId xmlns:a16="http://schemas.microsoft.com/office/drawing/2014/main" id="{6416675C-B5D0-23C1-F609-74145BCA54AE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8" name="Google Shape;1448;p35">
                <a:extLst>
                  <a:ext uri="{FF2B5EF4-FFF2-40B4-BE49-F238E27FC236}">
                    <a16:creationId xmlns:a16="http://schemas.microsoft.com/office/drawing/2014/main" id="{6F7E11C8-A74C-4D64-B445-95B12AC52041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9" name="Google Shape;1449;p35">
              <a:extLst>
                <a:ext uri="{FF2B5EF4-FFF2-40B4-BE49-F238E27FC236}">
                  <a16:creationId xmlns:a16="http://schemas.microsoft.com/office/drawing/2014/main" id="{A84AD176-0C21-3A30-67FD-AEC86A11ABED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>
                <a:extLst>
                  <a:ext uri="{FF2B5EF4-FFF2-40B4-BE49-F238E27FC236}">
                    <a16:creationId xmlns:a16="http://schemas.microsoft.com/office/drawing/2014/main" id="{D38D24DA-5C38-3BCD-9D97-ACD99BA644ED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51" name="Google Shape;1451;p35">
                <a:extLst>
                  <a:ext uri="{FF2B5EF4-FFF2-40B4-BE49-F238E27FC236}">
                    <a16:creationId xmlns:a16="http://schemas.microsoft.com/office/drawing/2014/main" id="{293F3834-18B3-FA74-7548-044880A674E5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sp>
          <p:nvSpPr>
            <p:cNvPr id="1452" name="Google Shape;1452;p35">
              <a:extLst>
                <a:ext uri="{FF2B5EF4-FFF2-40B4-BE49-F238E27FC236}">
                  <a16:creationId xmlns:a16="http://schemas.microsoft.com/office/drawing/2014/main" id="{8E2F4B06-7974-B31D-9E75-EFE2798DC9C8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64080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EAF1-210A-AAE6-8627-B9E81300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Initialization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2EF86EE5-F367-CE07-6815-172C7CC06B5D}"/>
              </a:ext>
            </a:extLst>
          </p:cNvPr>
          <p:cNvSpPr txBox="1">
            <a:spLocks/>
          </p:cNvSpPr>
          <p:nvPr/>
        </p:nvSpPr>
        <p:spPr>
          <a:xfrm>
            <a:off x="720000" y="1109796"/>
            <a:ext cx="7798607" cy="10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noProof="0"/>
              <a:t>Use an iterator to traverse the list and make distances infinity and visited false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noProof="0"/>
              <a:t>Set the start to 0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noProof="0"/>
              <a:t>Set up priority queue by pushing the start onto it as the first vertex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noProof="0"/>
          </a:p>
          <a:p>
            <a:pPr marL="139700" indent="0">
              <a:buNone/>
            </a:pPr>
            <a:endParaRPr lang="en-US" noProof="0"/>
          </a:p>
          <a:p>
            <a:pPr marL="139700" indent="0">
              <a:buFont typeface="Poppins"/>
              <a:buNone/>
            </a:pPr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678787-E319-9A10-6367-B792734D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55" y="2122170"/>
            <a:ext cx="6061895" cy="25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1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241C-2FCC-C1CD-E07D-DDE3AABA5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7945369" cy="57270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Introduction</a:t>
            </a:r>
            <a:endParaRPr lang="en-US"/>
          </a:p>
        </p:txBody>
      </p:sp>
      <p:sp>
        <p:nvSpPr>
          <p:cNvPr id="22" name="Subtitle 1">
            <a:extLst>
              <a:ext uri="{FF2B5EF4-FFF2-40B4-BE49-F238E27FC236}">
                <a16:creationId xmlns:a16="http://schemas.microsoft.com/office/drawing/2014/main" id="{D3921A87-5B6B-8D9C-4511-C4D0B511E9C9}"/>
              </a:ext>
            </a:extLst>
          </p:cNvPr>
          <p:cNvSpPr txBox="1">
            <a:spLocks/>
          </p:cNvSpPr>
          <p:nvPr/>
        </p:nvSpPr>
        <p:spPr>
          <a:xfrm>
            <a:off x="713225" y="1160775"/>
            <a:ext cx="7710900" cy="147526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/>
            <a:endParaRPr lang="en-US"/>
          </a:p>
        </p:txBody>
      </p:sp>
      <p:sp>
        <p:nvSpPr>
          <p:cNvPr id="24" name="Subtitle 4">
            <a:extLst>
              <a:ext uri="{FF2B5EF4-FFF2-40B4-BE49-F238E27FC236}">
                <a16:creationId xmlns:a16="http://schemas.microsoft.com/office/drawing/2014/main" id="{83DEA1EA-5E5A-6C69-248A-76D61959B26A}"/>
              </a:ext>
            </a:extLst>
          </p:cNvPr>
          <p:cNvSpPr txBox="1">
            <a:spLocks/>
          </p:cNvSpPr>
          <p:nvPr/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>
                <a:solidFill>
                  <a:schemeClr val="bg2"/>
                </a:solidFill>
              </a:rPr>
              <a:t>Creating the Graph ADT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>
                <a:solidFill>
                  <a:schemeClr val="bg2"/>
                </a:solidFill>
              </a:rPr>
              <a:t>Dijkstra’s Algorithm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>
                <a:solidFill>
                  <a:schemeClr val="bg2"/>
                </a:solidFill>
              </a:rPr>
              <a:t>Traversal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>
                <a:solidFill>
                  <a:schemeClr val="bg2"/>
                </a:solidFill>
              </a:rPr>
              <a:t>Implementation in shortestPath()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>
                <a:solidFill>
                  <a:schemeClr val="bg2"/>
                </a:solidFill>
              </a:rPr>
              <a:t>Demo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390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4A65-3191-57D2-E490-BC15AE77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Main Loop: Vertex Selection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14979893-3DCF-F5F5-F437-40789BBC6F3B}"/>
              </a:ext>
            </a:extLst>
          </p:cNvPr>
          <p:cNvSpPr txBox="1">
            <a:spLocks/>
          </p:cNvSpPr>
          <p:nvPr/>
        </p:nvSpPr>
        <p:spPr>
          <a:xfrm>
            <a:off x="720000" y="1055825"/>
            <a:ext cx="6656644" cy="137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noProof="0"/>
              <a:t>Find vertex with smallest distance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noProof="0"/>
              <a:t>If we have already processed this vertex, skip it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noProof="0"/>
              <a:t>Then, mark node as processed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noProof="0"/>
              <a:t>Once vertex is at the end, loop breaks</a:t>
            </a:r>
          </a:p>
          <a:p>
            <a:pPr marL="139700" indent="0">
              <a:buNone/>
            </a:pPr>
            <a:endParaRPr lang="en-US" noProof="0"/>
          </a:p>
          <a:p>
            <a:pPr marL="139700" indent="0">
              <a:buNone/>
            </a:pPr>
            <a:endParaRPr lang="en-US" noProof="0"/>
          </a:p>
          <a:p>
            <a:pPr marL="139700" indent="0">
              <a:buFont typeface="Poppins"/>
              <a:buNone/>
            </a:pPr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8D9CA-5368-D43A-0D14-DFCDC753B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614" y="2307716"/>
            <a:ext cx="6350772" cy="22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0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FC17-BDA2-D360-64E7-FF88FBEA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noProof="0"/>
              <a:t>Main Loop: Relaxation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8E78A09C-F1DE-E968-B106-C8B8799E8834}"/>
              </a:ext>
            </a:extLst>
          </p:cNvPr>
          <p:cNvSpPr txBox="1">
            <a:spLocks/>
          </p:cNvSpPr>
          <p:nvPr/>
        </p:nvSpPr>
        <p:spPr>
          <a:xfrm>
            <a:off x="713226" y="1192108"/>
            <a:ext cx="3522390" cy="326440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4254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cap="none" noProof="0">
                <a:solidFill>
                  <a:schemeClr val="tx1"/>
                </a:solidFill>
              </a:rPr>
              <a:t>Get the neighbors of vertex u, and for each one ensure that:</a:t>
            </a:r>
          </a:p>
          <a:p>
            <a:pPr marL="4254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b="0" i="0" u="none" strike="noStrike" cap="none" noProof="0">
              <a:solidFill>
                <a:schemeClr val="tx1"/>
              </a:solidFill>
            </a:endParaRPr>
          </a:p>
          <a:p>
            <a:pPr marL="4254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cap="none" noProof="0" err="1">
                <a:solidFill>
                  <a:schemeClr val="tx1"/>
                </a:solidFill>
              </a:rPr>
              <a:t>dist</a:t>
            </a:r>
            <a:r>
              <a:rPr lang="en-US" b="0" i="0" u="none" strike="noStrike" cap="none" noProof="0">
                <a:solidFill>
                  <a:schemeClr val="tx1"/>
                </a:solidFill>
              </a:rPr>
              <a:t>[u] + weight &lt; </a:t>
            </a:r>
            <a:r>
              <a:rPr lang="en-US" b="0" i="0" u="none" strike="noStrike" cap="none" noProof="0" err="1">
                <a:solidFill>
                  <a:schemeClr val="tx1"/>
                </a:solidFill>
              </a:rPr>
              <a:t>dist</a:t>
            </a:r>
            <a:r>
              <a:rPr lang="en-US" b="0" i="0" u="none" strike="noStrike" cap="none" noProof="0">
                <a:solidFill>
                  <a:schemeClr val="tx1"/>
                </a:solidFill>
              </a:rPr>
              <a:t>[v]</a:t>
            </a:r>
          </a:p>
          <a:p>
            <a:pPr marL="4254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b="0" i="0" u="none" strike="noStrike" cap="none" noProof="0">
              <a:solidFill>
                <a:schemeClr val="tx1"/>
              </a:solidFill>
            </a:endParaRPr>
          </a:p>
          <a:p>
            <a:pPr marL="425450" indent="-285750"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cap="none" noProof="0">
                <a:solidFill>
                  <a:schemeClr val="tx1"/>
                </a:solidFill>
              </a:rPr>
              <a:t>If true, update the shortest path, track it, and add the neighbor to the queue </a:t>
            </a:r>
          </a:p>
          <a:p>
            <a:pPr marL="425450" indent="-285750"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en-US" b="0" i="0" u="none" strike="noStrike" cap="none" noProof="0">
              <a:solidFill>
                <a:schemeClr val="tx1"/>
              </a:solidFill>
            </a:endParaRPr>
          </a:p>
          <a:p>
            <a:pPr marL="1397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endParaRPr lang="en-US" b="0" i="0" u="none" strike="noStrike" cap="none" noProof="0">
              <a:solidFill>
                <a:schemeClr val="dk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6F0ECC-1427-9D63-211F-5EDE7F5A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00" t="15290"/>
          <a:stretch>
            <a:fillRect/>
          </a:stretch>
        </p:blipFill>
        <p:spPr>
          <a:xfrm>
            <a:off x="4235616" y="914399"/>
            <a:ext cx="5558997" cy="435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3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B524749-60F8-E0DC-1C87-851C340A5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61609"/>
            <a:ext cx="3117637" cy="3069267"/>
          </a:xfrm>
        </p:spPr>
        <p:txBody>
          <a:bodyPr/>
          <a:lstStyle/>
          <a:p>
            <a:pPr marL="139700" indent="0">
              <a:buNone/>
            </a:pPr>
            <a:r>
              <a:rPr lang="en-US" noProof="0"/>
              <a:t>The algorithm </a:t>
            </a:r>
            <a:r>
              <a:rPr lang="en-US" b="1" noProof="0">
                <a:solidFill>
                  <a:schemeClr val="bg2"/>
                </a:solidFill>
              </a:rPr>
              <a:t>traces back</a:t>
            </a:r>
            <a:r>
              <a:rPr lang="en-US" b="1" noProof="0"/>
              <a:t> </a:t>
            </a:r>
            <a:r>
              <a:rPr lang="en-US" noProof="0"/>
              <a:t>to find the shortest path, then reverses it to get the normal start-to-end structure</a:t>
            </a:r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r>
              <a:rPr lang="en-US"/>
              <a:t>In our last example:</a:t>
            </a:r>
          </a:p>
          <a:p>
            <a:r>
              <a:rPr lang="en-US"/>
              <a:t>Vertex E’s previous is D</a:t>
            </a:r>
          </a:p>
          <a:p>
            <a:r>
              <a:rPr lang="en-US"/>
              <a:t>Vertex D’s previous is A</a:t>
            </a:r>
          </a:p>
          <a:p>
            <a:pPr marL="139700" indent="0">
              <a:buNone/>
            </a:pPr>
            <a:endParaRPr lang="en-US"/>
          </a:p>
          <a:p>
            <a:pPr marL="139700" indent="0">
              <a:buNone/>
            </a:pPr>
            <a:r>
              <a:rPr lang="en-US"/>
              <a:t>Final path: A -&gt; D -&gt; E</a:t>
            </a:r>
          </a:p>
          <a:p>
            <a:pPr marL="139700" indent="0">
              <a:buNone/>
            </a:pPr>
            <a:endParaRPr lang="en-US" noProof="0"/>
          </a:p>
          <a:p>
            <a:pPr marL="139700" indent="0">
              <a:buNone/>
            </a:pPr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9082BA-C149-2C33-C2EC-A7D53F17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Reconstruction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091194-2267-4DAD-DA9E-C352BCFD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748" y="75805"/>
            <a:ext cx="59539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>
          <a:extLst>
            <a:ext uri="{FF2B5EF4-FFF2-40B4-BE49-F238E27FC236}">
              <a16:creationId xmlns:a16="http://schemas.microsoft.com/office/drawing/2014/main" id="{53F0881F-AD84-9F6B-23D4-C5C82F301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>
            <a:extLst>
              <a:ext uri="{FF2B5EF4-FFF2-40B4-BE49-F238E27FC236}">
                <a16:creationId xmlns:a16="http://schemas.microsoft.com/office/drawing/2014/main" id="{C59C7A1E-EB7C-32A3-62AE-2C8CF8FD2F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958" y="1294845"/>
            <a:ext cx="7756964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 lang="en-US" noProof="0">
              <a:solidFill>
                <a:schemeClr val="tx1"/>
              </a:solidFill>
            </a:endParaRPr>
          </a:p>
        </p:txBody>
      </p:sp>
      <p:grpSp>
        <p:nvGrpSpPr>
          <p:cNvPr id="1432" name="Google Shape;1432;p35">
            <a:extLst>
              <a:ext uri="{FF2B5EF4-FFF2-40B4-BE49-F238E27FC236}">
                <a16:creationId xmlns:a16="http://schemas.microsoft.com/office/drawing/2014/main" id="{B92A7039-86E8-14F9-EAB5-AABBA9AF8452}"/>
              </a:ext>
            </a:extLst>
          </p:cNvPr>
          <p:cNvGrpSpPr/>
          <p:nvPr/>
        </p:nvGrpSpPr>
        <p:grpSpPr>
          <a:xfrm>
            <a:off x="695958" y="3721332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>
              <a:extLst>
                <a:ext uri="{FF2B5EF4-FFF2-40B4-BE49-F238E27FC236}">
                  <a16:creationId xmlns:a16="http://schemas.microsoft.com/office/drawing/2014/main" id="{D0EF9BDE-27AD-AA52-5FE1-729538833A69}"/>
                </a:ext>
              </a:extLst>
            </p:cNvPr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>
              <a:extLst>
                <a:ext uri="{FF2B5EF4-FFF2-40B4-BE49-F238E27FC236}">
                  <a16:creationId xmlns:a16="http://schemas.microsoft.com/office/drawing/2014/main" id="{B85E7903-96B8-DF4A-3080-5D5F35357FC0}"/>
                </a:ext>
              </a:extLst>
            </p:cNvPr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>
                <a:extLst>
                  <a:ext uri="{FF2B5EF4-FFF2-40B4-BE49-F238E27FC236}">
                    <a16:creationId xmlns:a16="http://schemas.microsoft.com/office/drawing/2014/main" id="{0F8D4E84-FC63-AD54-449E-9458116DF8FD}"/>
                  </a:ext>
                </a:extLst>
              </p:cNvPr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36" name="Google Shape;1436;p35">
                <a:extLst>
                  <a:ext uri="{FF2B5EF4-FFF2-40B4-BE49-F238E27FC236}">
                    <a16:creationId xmlns:a16="http://schemas.microsoft.com/office/drawing/2014/main" id="{B2B90AE4-0FBD-4A48-E18C-92827A29E2E1}"/>
                  </a:ext>
                </a:extLst>
              </p:cNvPr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grpSp>
        <p:nvGrpSpPr>
          <p:cNvPr id="1437" name="Google Shape;1437;p35">
            <a:extLst>
              <a:ext uri="{FF2B5EF4-FFF2-40B4-BE49-F238E27FC236}">
                <a16:creationId xmlns:a16="http://schemas.microsoft.com/office/drawing/2014/main" id="{C678B170-A456-0A8C-4954-26C1D4327A51}"/>
              </a:ext>
            </a:extLst>
          </p:cNvPr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>
              <a:extLst>
                <a:ext uri="{FF2B5EF4-FFF2-40B4-BE49-F238E27FC236}">
                  <a16:creationId xmlns:a16="http://schemas.microsoft.com/office/drawing/2014/main" id="{D59A7749-677E-D2AB-4E17-7DCEBFFED70E}"/>
                </a:ext>
              </a:extLst>
            </p:cNvPr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cxnSp>
          <p:nvCxnSpPr>
            <p:cNvPr id="1439" name="Google Shape;1439;p35">
              <a:extLst>
                <a:ext uri="{FF2B5EF4-FFF2-40B4-BE49-F238E27FC236}">
                  <a16:creationId xmlns:a16="http://schemas.microsoft.com/office/drawing/2014/main" id="{BAB672F9-B265-CC28-2B16-9D9F17757639}"/>
                </a:ext>
              </a:extLst>
            </p:cNvPr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>
              <a:extLst>
                <a:ext uri="{FF2B5EF4-FFF2-40B4-BE49-F238E27FC236}">
                  <a16:creationId xmlns:a16="http://schemas.microsoft.com/office/drawing/2014/main" id="{F7A107FF-8769-CC1E-C943-8F776369B989}"/>
                </a:ext>
              </a:extLst>
            </p:cNvPr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  <p:grpSp>
        <p:nvGrpSpPr>
          <p:cNvPr id="1441" name="Google Shape;1441;p35">
            <a:extLst>
              <a:ext uri="{FF2B5EF4-FFF2-40B4-BE49-F238E27FC236}">
                <a16:creationId xmlns:a16="http://schemas.microsoft.com/office/drawing/2014/main" id="{C8FD820E-854C-0D83-BCAA-34B66B9C5C0A}"/>
              </a:ext>
            </a:extLst>
          </p:cNvPr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>
              <a:extLst>
                <a:ext uri="{FF2B5EF4-FFF2-40B4-BE49-F238E27FC236}">
                  <a16:creationId xmlns:a16="http://schemas.microsoft.com/office/drawing/2014/main" id="{7D7A0F90-8F86-7225-D53C-3FEBD572921F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grpSp>
          <p:nvGrpSpPr>
            <p:cNvPr id="1443" name="Google Shape;1443;p35">
              <a:extLst>
                <a:ext uri="{FF2B5EF4-FFF2-40B4-BE49-F238E27FC236}">
                  <a16:creationId xmlns:a16="http://schemas.microsoft.com/office/drawing/2014/main" id="{F49C9FDE-5583-1ACC-1A42-1E6FC6AB977D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>
                <a:extLst>
                  <a:ext uri="{FF2B5EF4-FFF2-40B4-BE49-F238E27FC236}">
                    <a16:creationId xmlns:a16="http://schemas.microsoft.com/office/drawing/2014/main" id="{BB864030-76B5-8564-24B6-EDDFAE79E1A5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5" name="Google Shape;1445;p35">
                <a:extLst>
                  <a:ext uri="{FF2B5EF4-FFF2-40B4-BE49-F238E27FC236}">
                    <a16:creationId xmlns:a16="http://schemas.microsoft.com/office/drawing/2014/main" id="{66EB3205-14A0-B47D-5816-478190BDED71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6" name="Google Shape;1446;p35">
              <a:extLst>
                <a:ext uri="{FF2B5EF4-FFF2-40B4-BE49-F238E27FC236}">
                  <a16:creationId xmlns:a16="http://schemas.microsoft.com/office/drawing/2014/main" id="{550071CD-02E7-30CF-68CD-5832557EF2B0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>
                <a:extLst>
                  <a:ext uri="{FF2B5EF4-FFF2-40B4-BE49-F238E27FC236}">
                    <a16:creationId xmlns:a16="http://schemas.microsoft.com/office/drawing/2014/main" id="{F16CDA5A-4BCB-2A5B-7B76-3ECA5F8AA227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8" name="Google Shape;1448;p35">
                <a:extLst>
                  <a:ext uri="{FF2B5EF4-FFF2-40B4-BE49-F238E27FC236}">
                    <a16:creationId xmlns:a16="http://schemas.microsoft.com/office/drawing/2014/main" id="{F85F07F4-666F-853E-9ADE-B8FA6C4953BB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9" name="Google Shape;1449;p35">
              <a:extLst>
                <a:ext uri="{FF2B5EF4-FFF2-40B4-BE49-F238E27FC236}">
                  <a16:creationId xmlns:a16="http://schemas.microsoft.com/office/drawing/2014/main" id="{2D0AD95E-6B75-A275-8A02-653D6A9C3857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>
                <a:extLst>
                  <a:ext uri="{FF2B5EF4-FFF2-40B4-BE49-F238E27FC236}">
                    <a16:creationId xmlns:a16="http://schemas.microsoft.com/office/drawing/2014/main" id="{A78565F8-E35F-AA69-8A15-C3563BD8778A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51" name="Google Shape;1451;p35">
                <a:extLst>
                  <a:ext uri="{FF2B5EF4-FFF2-40B4-BE49-F238E27FC236}">
                    <a16:creationId xmlns:a16="http://schemas.microsoft.com/office/drawing/2014/main" id="{98850F73-DC56-9EEC-010B-29CF67A6EB7E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sp>
          <p:nvSpPr>
            <p:cNvPr id="1452" name="Google Shape;1452;p35">
              <a:extLst>
                <a:ext uri="{FF2B5EF4-FFF2-40B4-BE49-F238E27FC236}">
                  <a16:creationId xmlns:a16="http://schemas.microsoft.com/office/drawing/2014/main" id="{E3D45155-EB11-B7AE-8B3B-1BCECFFA5AB6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15272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943B-A30C-9C5F-DED0-1ED4EC30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Output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65C3B6-524B-7DBF-8FB0-240EB9A769FE}"/>
              </a:ext>
            </a:extLst>
          </p:cNvPr>
          <p:cNvGrpSpPr/>
          <p:nvPr/>
        </p:nvGrpSpPr>
        <p:grpSpPr>
          <a:xfrm>
            <a:off x="2599535" y="3451926"/>
            <a:ext cx="543126" cy="1382716"/>
            <a:chOff x="247351" y="1445603"/>
            <a:chExt cx="1096406" cy="279127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F84EFB-F925-C332-57B8-F8BF8D7B0477}"/>
                </a:ext>
              </a:extLst>
            </p:cNvPr>
            <p:cNvSpPr/>
            <p:nvPr/>
          </p:nvSpPr>
          <p:spPr>
            <a:xfrm>
              <a:off x="618544" y="1467403"/>
              <a:ext cx="725213" cy="74773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A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45A53B7-9F28-4148-4E9E-FE5A73E765A2}"/>
                </a:ext>
              </a:extLst>
            </p:cNvPr>
            <p:cNvSpPr/>
            <p:nvPr/>
          </p:nvSpPr>
          <p:spPr>
            <a:xfrm>
              <a:off x="618543" y="3489143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C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CED873-349F-4A35-E106-6828D68460C9}"/>
                </a:ext>
              </a:extLst>
            </p:cNvPr>
            <p:cNvCxnSpPr>
              <a:cxnSpLocks/>
              <a:endCxn id="35" idx="4"/>
            </p:cNvCxnSpPr>
            <p:nvPr/>
          </p:nvCxnSpPr>
          <p:spPr>
            <a:xfrm flipV="1">
              <a:off x="975895" y="2215140"/>
              <a:ext cx="5257" cy="1274004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3AF219-7C53-E13B-BB70-9D07A45F4A54}"/>
                </a:ext>
              </a:extLst>
            </p:cNvPr>
            <p:cNvSpPr txBox="1"/>
            <p:nvPr/>
          </p:nvSpPr>
          <p:spPr>
            <a:xfrm>
              <a:off x="276683" y="2653610"/>
              <a:ext cx="36035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4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717A998-749A-C31E-31EB-EFAEA92A4BB8}"/>
                </a:ext>
              </a:extLst>
            </p:cNvPr>
            <p:cNvCxnSpPr>
              <a:cxnSpLocks/>
            </p:cNvCxnSpPr>
            <p:nvPr/>
          </p:nvCxnSpPr>
          <p:spPr>
            <a:xfrm>
              <a:off x="247351" y="1445603"/>
              <a:ext cx="389686" cy="165001"/>
            </a:xfrm>
            <a:prstGeom prst="straightConnector1">
              <a:avLst/>
            </a:prstGeom>
            <a:ln w="28575" cap="rnd">
              <a:solidFill>
                <a:srgbClr val="0C09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54AC2C-396C-87F5-5B96-B19A1097BEB8}"/>
              </a:ext>
            </a:extLst>
          </p:cNvPr>
          <p:cNvGrpSpPr/>
          <p:nvPr/>
        </p:nvGrpSpPr>
        <p:grpSpPr>
          <a:xfrm>
            <a:off x="6194300" y="3451925"/>
            <a:ext cx="2505457" cy="1382714"/>
            <a:chOff x="247351" y="1445603"/>
            <a:chExt cx="5057737" cy="279127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F65A83-3BE9-4353-2F8C-F4B90896D3C6}"/>
                </a:ext>
              </a:extLst>
            </p:cNvPr>
            <p:cNvSpPr/>
            <p:nvPr/>
          </p:nvSpPr>
          <p:spPr>
            <a:xfrm>
              <a:off x="618543" y="1467403"/>
              <a:ext cx="725214" cy="74773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A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3EC3ED6-1EFE-DE75-7F04-0D4A646E5DB9}"/>
                </a:ext>
              </a:extLst>
            </p:cNvPr>
            <p:cNvSpPr/>
            <p:nvPr/>
          </p:nvSpPr>
          <p:spPr>
            <a:xfrm>
              <a:off x="3644771" y="3489143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9D66A37-22B8-6EDD-8567-0B22E8208097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288954" y="2033460"/>
              <a:ext cx="2462022" cy="1565186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0B3FB6-F83A-46D9-118F-A17E6B1DFE31}"/>
                </a:ext>
              </a:extLst>
            </p:cNvPr>
            <p:cNvSpPr txBox="1"/>
            <p:nvPr/>
          </p:nvSpPr>
          <p:spPr>
            <a:xfrm>
              <a:off x="2402261" y="2223946"/>
              <a:ext cx="36035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1921D1-A1A8-9DE6-9345-3F577A32F66E}"/>
                </a:ext>
              </a:extLst>
            </p:cNvPr>
            <p:cNvSpPr/>
            <p:nvPr/>
          </p:nvSpPr>
          <p:spPr>
            <a:xfrm>
              <a:off x="4579874" y="1845436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95B46BF-7A35-FDD9-283D-A95AD5704640}"/>
                </a:ext>
              </a:extLst>
            </p:cNvPr>
            <p:cNvCxnSpPr>
              <a:cxnSpLocks/>
              <a:stCxn id="42" idx="7"/>
            </p:cNvCxnSpPr>
            <p:nvPr/>
          </p:nvCxnSpPr>
          <p:spPr>
            <a:xfrm flipV="1">
              <a:off x="4263780" y="2561217"/>
              <a:ext cx="509996" cy="1037429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76BC358-1720-FF69-2C0E-B18C5F231EF8}"/>
                </a:ext>
              </a:extLst>
            </p:cNvPr>
            <p:cNvSpPr txBox="1"/>
            <p:nvPr/>
          </p:nvSpPr>
          <p:spPr>
            <a:xfrm>
              <a:off x="4541165" y="3001174"/>
              <a:ext cx="360354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5541944-DBBA-DE5F-8834-DB62AD7E03F0}"/>
                </a:ext>
              </a:extLst>
            </p:cNvPr>
            <p:cNvCxnSpPr>
              <a:cxnSpLocks/>
            </p:cNvCxnSpPr>
            <p:nvPr/>
          </p:nvCxnSpPr>
          <p:spPr>
            <a:xfrm>
              <a:off x="247351" y="1445603"/>
              <a:ext cx="389686" cy="165001"/>
            </a:xfrm>
            <a:prstGeom prst="straightConnector1">
              <a:avLst/>
            </a:prstGeom>
            <a:ln w="28575" cap="rnd">
              <a:solidFill>
                <a:srgbClr val="0C09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3820AD-3AF3-0779-F325-C56AF13E6796}"/>
              </a:ext>
            </a:extLst>
          </p:cNvPr>
          <p:cNvGrpSpPr/>
          <p:nvPr/>
        </p:nvGrpSpPr>
        <p:grpSpPr>
          <a:xfrm>
            <a:off x="136167" y="3385044"/>
            <a:ext cx="1721289" cy="455207"/>
            <a:chOff x="356496" y="1580333"/>
            <a:chExt cx="1721289" cy="45520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148703-5575-8928-EA48-0E9992A01FBD}"/>
                </a:ext>
              </a:extLst>
            </p:cNvPr>
            <p:cNvSpPr/>
            <p:nvPr/>
          </p:nvSpPr>
          <p:spPr>
            <a:xfrm>
              <a:off x="540374" y="1665134"/>
              <a:ext cx="359250" cy="37040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A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E1C257A-A5E3-CE23-2501-531070334AF5}"/>
                </a:ext>
              </a:extLst>
            </p:cNvPr>
            <p:cNvSpPr/>
            <p:nvPr/>
          </p:nvSpPr>
          <p:spPr>
            <a:xfrm>
              <a:off x="1718535" y="1663496"/>
              <a:ext cx="359250" cy="37040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B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8F1F6D-CCEA-9CFD-029A-30958647D06C}"/>
                </a:ext>
              </a:extLst>
            </p:cNvPr>
            <p:cNvCxnSpPr>
              <a:cxnSpLocks/>
            </p:cNvCxnSpPr>
            <p:nvPr/>
          </p:nvCxnSpPr>
          <p:spPr>
            <a:xfrm>
              <a:off x="899623" y="1850337"/>
              <a:ext cx="818911" cy="0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6F954E0-86EF-9FA1-B234-680CC4606F29}"/>
                </a:ext>
              </a:extLst>
            </p:cNvPr>
            <p:cNvSpPr txBox="1"/>
            <p:nvPr/>
          </p:nvSpPr>
          <p:spPr>
            <a:xfrm>
              <a:off x="1219824" y="1580333"/>
              <a:ext cx="178509" cy="15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9ED75BC-3389-454B-6C3B-677D7994EBEB}"/>
                </a:ext>
              </a:extLst>
            </p:cNvPr>
            <p:cNvCxnSpPr>
              <a:cxnSpLocks/>
            </p:cNvCxnSpPr>
            <p:nvPr/>
          </p:nvCxnSpPr>
          <p:spPr>
            <a:xfrm>
              <a:off x="356496" y="1654335"/>
              <a:ext cx="193039" cy="81737"/>
            </a:xfrm>
            <a:prstGeom prst="straightConnector1">
              <a:avLst/>
            </a:prstGeom>
            <a:ln w="28575" cap="rnd">
              <a:solidFill>
                <a:srgbClr val="0C09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E87D5D-F399-D578-C18F-4969558B29E1}"/>
              </a:ext>
            </a:extLst>
          </p:cNvPr>
          <p:cNvGrpSpPr/>
          <p:nvPr/>
        </p:nvGrpSpPr>
        <p:grpSpPr>
          <a:xfrm>
            <a:off x="3888328" y="3451926"/>
            <a:ext cx="2042232" cy="1382716"/>
            <a:chOff x="3237048" y="2896321"/>
            <a:chExt cx="2042232" cy="138271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6661C46-7F04-1E45-6FA3-9111A094B805}"/>
                </a:ext>
              </a:extLst>
            </p:cNvPr>
            <p:cNvSpPr/>
            <p:nvPr/>
          </p:nvSpPr>
          <p:spPr>
            <a:xfrm>
              <a:off x="3420926" y="2907120"/>
              <a:ext cx="359250" cy="37040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A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35D93F7-F906-20B2-0B03-9F00311793ED}"/>
                </a:ext>
              </a:extLst>
            </p:cNvPr>
            <p:cNvSpPr/>
            <p:nvPr/>
          </p:nvSpPr>
          <p:spPr>
            <a:xfrm>
              <a:off x="4920030" y="3908631"/>
              <a:ext cx="359250" cy="37040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D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DEA224E-7D7B-DBFE-6944-CDD59850F5CC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>
              <a:off x="3753027" y="3187528"/>
              <a:ext cx="1219613" cy="775347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CC36BF5-728D-F064-D6F2-C37647B9E93D}"/>
                </a:ext>
              </a:extLst>
            </p:cNvPr>
            <p:cNvSpPr txBox="1"/>
            <p:nvPr/>
          </p:nvSpPr>
          <p:spPr>
            <a:xfrm>
              <a:off x="4304527" y="3281889"/>
              <a:ext cx="178509" cy="152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D8776F9-47E8-8111-A467-9034D32C1AAA}"/>
                </a:ext>
              </a:extLst>
            </p:cNvPr>
            <p:cNvCxnSpPr>
              <a:cxnSpLocks/>
            </p:cNvCxnSpPr>
            <p:nvPr/>
          </p:nvCxnSpPr>
          <p:spPr>
            <a:xfrm>
              <a:off x="3237048" y="2896321"/>
              <a:ext cx="193039" cy="81737"/>
            </a:xfrm>
            <a:prstGeom prst="straightConnector1">
              <a:avLst/>
            </a:prstGeom>
            <a:ln w="28575" cap="rnd">
              <a:solidFill>
                <a:srgbClr val="0C09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A93790-7EC4-774E-8631-582BA8BC8482}"/>
              </a:ext>
            </a:extLst>
          </p:cNvPr>
          <p:cNvGrpSpPr/>
          <p:nvPr/>
        </p:nvGrpSpPr>
        <p:grpSpPr>
          <a:xfrm>
            <a:off x="5319070" y="1163189"/>
            <a:ext cx="2676659" cy="1662044"/>
            <a:chOff x="516952" y="1361482"/>
            <a:chExt cx="4788136" cy="287539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D718FD-0C4F-865F-CBB9-3171EF6823A1}"/>
                </a:ext>
              </a:extLst>
            </p:cNvPr>
            <p:cNvSpPr/>
            <p:nvPr/>
          </p:nvSpPr>
          <p:spPr>
            <a:xfrm>
              <a:off x="618543" y="1467403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A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0E7DAD6-358D-CD52-7B47-C4C4A87A14C0}"/>
                </a:ext>
              </a:extLst>
            </p:cNvPr>
            <p:cNvSpPr/>
            <p:nvPr/>
          </p:nvSpPr>
          <p:spPr>
            <a:xfrm>
              <a:off x="2996886" y="1464097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B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85C5B92-88A5-510D-4A9E-6A107A3BBC8F}"/>
                </a:ext>
              </a:extLst>
            </p:cNvPr>
            <p:cNvSpPr/>
            <p:nvPr/>
          </p:nvSpPr>
          <p:spPr>
            <a:xfrm>
              <a:off x="618543" y="3489143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C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67F4916-3603-8D71-FF3C-72A53D0D2375}"/>
                </a:ext>
              </a:extLst>
            </p:cNvPr>
            <p:cNvSpPr/>
            <p:nvPr/>
          </p:nvSpPr>
          <p:spPr>
            <a:xfrm>
              <a:off x="3644771" y="3489143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D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1E4AF16-8409-A386-1195-D5B6E2F2E844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7" y="1841271"/>
              <a:ext cx="1653129" cy="0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CEA7B58-F9DA-9FC3-C46F-9AB24590A5DA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7" y="3863011"/>
              <a:ext cx="2301014" cy="0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C07AF33-39A0-24C7-A7F9-4CF8EDE5DD2B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1288954" y="2033460"/>
              <a:ext cx="2462022" cy="1565186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6E5FF9-D623-E2BA-43FC-4EE5500D72DC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V="1">
              <a:off x="975894" y="2215139"/>
              <a:ext cx="5256" cy="1274004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77EE02A-B51D-5BB7-0704-96A3031F8E19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H="1" flipV="1">
              <a:off x="3359493" y="2211833"/>
              <a:ext cx="641884" cy="1277310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6FE91C3-8E1B-5FA6-8203-4BB864CA0093}"/>
                </a:ext>
              </a:extLst>
            </p:cNvPr>
            <p:cNvSpPr txBox="1"/>
            <p:nvPr/>
          </p:nvSpPr>
          <p:spPr>
            <a:xfrm>
              <a:off x="1927815" y="1361482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EE24257-C2FC-DC6E-3708-2D9184EB0283}"/>
                </a:ext>
              </a:extLst>
            </p:cNvPr>
            <p:cNvSpPr txBox="1"/>
            <p:nvPr/>
          </p:nvSpPr>
          <p:spPr>
            <a:xfrm>
              <a:off x="3614176" y="2449666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301F45-C175-2E8C-158B-4E33088F0B16}"/>
                </a:ext>
              </a:extLst>
            </p:cNvPr>
            <p:cNvSpPr txBox="1"/>
            <p:nvPr/>
          </p:nvSpPr>
          <p:spPr>
            <a:xfrm>
              <a:off x="2305078" y="3863011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5A9EC1-DDFA-EE3B-A7E5-6168375021E6}"/>
                </a:ext>
              </a:extLst>
            </p:cNvPr>
            <p:cNvSpPr txBox="1"/>
            <p:nvPr/>
          </p:nvSpPr>
          <p:spPr>
            <a:xfrm>
              <a:off x="516952" y="2738096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4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C6C6F4D-82EB-2EFB-F45D-980EB463D40A}"/>
                </a:ext>
              </a:extLst>
            </p:cNvPr>
            <p:cNvSpPr txBox="1"/>
            <p:nvPr/>
          </p:nvSpPr>
          <p:spPr>
            <a:xfrm>
              <a:off x="2390073" y="2317448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603070E-BD12-4A89-1A95-62BEE97FFEF7}"/>
                </a:ext>
              </a:extLst>
            </p:cNvPr>
            <p:cNvSpPr/>
            <p:nvPr/>
          </p:nvSpPr>
          <p:spPr>
            <a:xfrm>
              <a:off x="4579874" y="1845436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E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5853C0-FB7B-54E6-4CF9-EEB0F5D3FC78}"/>
                </a:ext>
              </a:extLst>
            </p:cNvPr>
            <p:cNvCxnSpPr>
              <a:cxnSpLocks/>
              <a:stCxn id="32" idx="7"/>
            </p:cNvCxnSpPr>
            <p:nvPr/>
          </p:nvCxnSpPr>
          <p:spPr>
            <a:xfrm flipV="1">
              <a:off x="4263780" y="2561217"/>
              <a:ext cx="509996" cy="1037429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70F0DE7-D22A-888E-92C9-BC4B740078AB}"/>
                </a:ext>
              </a:extLst>
            </p:cNvPr>
            <p:cNvCxnSpPr>
              <a:cxnSpLocks/>
            </p:cNvCxnSpPr>
            <p:nvPr/>
          </p:nvCxnSpPr>
          <p:spPr>
            <a:xfrm>
              <a:off x="3722100" y="1923957"/>
              <a:ext cx="866761" cy="178373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66957C8-4EFC-28D5-7B22-E8CB76A0275D}"/>
                </a:ext>
              </a:extLst>
            </p:cNvPr>
            <p:cNvSpPr txBox="1"/>
            <p:nvPr/>
          </p:nvSpPr>
          <p:spPr>
            <a:xfrm>
              <a:off x="3968477" y="1553288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9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8DCDA7-F380-5A9F-AE30-70B2333B8B86}"/>
                </a:ext>
              </a:extLst>
            </p:cNvPr>
            <p:cNvSpPr txBox="1"/>
            <p:nvPr/>
          </p:nvSpPr>
          <p:spPr>
            <a:xfrm>
              <a:off x="4514179" y="2946215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</p:grpSp>
      <p:sp>
        <p:nvSpPr>
          <p:cNvPr id="79" name="Subtitle 1">
            <a:extLst>
              <a:ext uri="{FF2B5EF4-FFF2-40B4-BE49-F238E27FC236}">
                <a16:creationId xmlns:a16="http://schemas.microsoft.com/office/drawing/2014/main" id="{8EBD919C-D83B-950D-5607-7896F19F4ED3}"/>
              </a:ext>
            </a:extLst>
          </p:cNvPr>
          <p:cNvSpPr txBox="1">
            <a:spLocks/>
          </p:cNvSpPr>
          <p:nvPr/>
        </p:nvSpPr>
        <p:spPr>
          <a:xfrm>
            <a:off x="232686" y="3020423"/>
            <a:ext cx="7868947" cy="69385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n-US" b="0" i="0" u="none" strike="noStrike" cap="none" noProof="0">
                <a:solidFill>
                  <a:schemeClr val="tx1"/>
                </a:solidFill>
              </a:rPr>
              <a:t>1.		2. 		3. 		4. 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D564B33-CAD6-E599-895C-56B6B6A4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51" y="1164565"/>
            <a:ext cx="4323218" cy="1739162"/>
          </a:xfrm>
          <a:prstGeom prst="roundRect">
            <a:avLst>
              <a:gd name="adj" fmla="val 3041"/>
            </a:avLst>
          </a:prstGeom>
          <a:noFill/>
          <a:effectLst>
            <a:outerShdw blurRad="63500" sx="102000" sy="102000" algn="ctr" rotWithShape="0">
              <a:schemeClr val="bg1">
                <a:lumMod val="25000"/>
                <a:alpha val="1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93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>
          <a:extLst>
            <a:ext uri="{FF2B5EF4-FFF2-40B4-BE49-F238E27FC236}">
              <a16:creationId xmlns:a16="http://schemas.microsoft.com/office/drawing/2014/main" id="{146E5690-5073-DCDE-9646-8A2EC4849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>
            <a:extLst>
              <a:ext uri="{FF2B5EF4-FFF2-40B4-BE49-F238E27FC236}">
                <a16:creationId xmlns:a16="http://schemas.microsoft.com/office/drawing/2014/main" id="{C2AF0FB7-2B27-BF7C-4A15-228EE07AD1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958" y="1294845"/>
            <a:ext cx="7756964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99F"/>
                </a:solidFill>
              </a:rPr>
              <a:t>Creating</a:t>
            </a:r>
            <a:r>
              <a:rPr lang="en-US"/>
              <a:t> The Graph ADT</a:t>
            </a:r>
            <a:endParaRPr lang="en-US" noProof="0">
              <a:solidFill>
                <a:schemeClr val="tx1"/>
              </a:solidFill>
            </a:endParaRPr>
          </a:p>
        </p:txBody>
      </p:sp>
      <p:grpSp>
        <p:nvGrpSpPr>
          <p:cNvPr id="1432" name="Google Shape;1432;p35">
            <a:extLst>
              <a:ext uri="{FF2B5EF4-FFF2-40B4-BE49-F238E27FC236}">
                <a16:creationId xmlns:a16="http://schemas.microsoft.com/office/drawing/2014/main" id="{D4F80CF8-90B7-6108-C955-20012FD39F55}"/>
              </a:ext>
            </a:extLst>
          </p:cNvPr>
          <p:cNvGrpSpPr/>
          <p:nvPr/>
        </p:nvGrpSpPr>
        <p:grpSpPr>
          <a:xfrm>
            <a:off x="695958" y="3721332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>
              <a:extLst>
                <a:ext uri="{FF2B5EF4-FFF2-40B4-BE49-F238E27FC236}">
                  <a16:creationId xmlns:a16="http://schemas.microsoft.com/office/drawing/2014/main" id="{9E36503C-6B88-BEBE-B922-A2BC0FFE364C}"/>
                </a:ext>
              </a:extLst>
            </p:cNvPr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>
              <a:extLst>
                <a:ext uri="{FF2B5EF4-FFF2-40B4-BE49-F238E27FC236}">
                  <a16:creationId xmlns:a16="http://schemas.microsoft.com/office/drawing/2014/main" id="{11AFB91D-0A70-2DF0-B98E-54BDCA0364AE}"/>
                </a:ext>
              </a:extLst>
            </p:cNvPr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>
                <a:extLst>
                  <a:ext uri="{FF2B5EF4-FFF2-40B4-BE49-F238E27FC236}">
                    <a16:creationId xmlns:a16="http://schemas.microsoft.com/office/drawing/2014/main" id="{AA048A84-601A-99CA-56F8-A7C71C19489A}"/>
                  </a:ext>
                </a:extLst>
              </p:cNvPr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36" name="Google Shape;1436;p35">
                <a:extLst>
                  <a:ext uri="{FF2B5EF4-FFF2-40B4-BE49-F238E27FC236}">
                    <a16:creationId xmlns:a16="http://schemas.microsoft.com/office/drawing/2014/main" id="{FC05374D-C7E5-F647-A9B9-96F145BD5C07}"/>
                  </a:ext>
                </a:extLst>
              </p:cNvPr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grpSp>
        <p:nvGrpSpPr>
          <p:cNvPr id="1437" name="Google Shape;1437;p35">
            <a:extLst>
              <a:ext uri="{FF2B5EF4-FFF2-40B4-BE49-F238E27FC236}">
                <a16:creationId xmlns:a16="http://schemas.microsoft.com/office/drawing/2014/main" id="{CE92959F-4645-8225-A2E3-933425F6D5E9}"/>
              </a:ext>
            </a:extLst>
          </p:cNvPr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>
              <a:extLst>
                <a:ext uri="{FF2B5EF4-FFF2-40B4-BE49-F238E27FC236}">
                  <a16:creationId xmlns:a16="http://schemas.microsoft.com/office/drawing/2014/main" id="{9FC23DA6-81BC-B18A-CD30-E881EF241E7E}"/>
                </a:ext>
              </a:extLst>
            </p:cNvPr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cxnSp>
          <p:nvCxnSpPr>
            <p:cNvPr id="1439" name="Google Shape;1439;p35">
              <a:extLst>
                <a:ext uri="{FF2B5EF4-FFF2-40B4-BE49-F238E27FC236}">
                  <a16:creationId xmlns:a16="http://schemas.microsoft.com/office/drawing/2014/main" id="{C371DFE3-11BC-BE3C-0D9A-F11C7DCE3917}"/>
                </a:ext>
              </a:extLst>
            </p:cNvPr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>
              <a:extLst>
                <a:ext uri="{FF2B5EF4-FFF2-40B4-BE49-F238E27FC236}">
                  <a16:creationId xmlns:a16="http://schemas.microsoft.com/office/drawing/2014/main" id="{C5140AFF-ACEA-DB51-9891-94F6612E543F}"/>
                </a:ext>
              </a:extLst>
            </p:cNvPr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  <p:grpSp>
        <p:nvGrpSpPr>
          <p:cNvPr id="1441" name="Google Shape;1441;p35">
            <a:extLst>
              <a:ext uri="{FF2B5EF4-FFF2-40B4-BE49-F238E27FC236}">
                <a16:creationId xmlns:a16="http://schemas.microsoft.com/office/drawing/2014/main" id="{B064EA90-5C5E-8074-B78C-C2726E89133B}"/>
              </a:ext>
            </a:extLst>
          </p:cNvPr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>
              <a:extLst>
                <a:ext uri="{FF2B5EF4-FFF2-40B4-BE49-F238E27FC236}">
                  <a16:creationId xmlns:a16="http://schemas.microsoft.com/office/drawing/2014/main" id="{21F9CD1F-F2AD-9898-F1D9-2F0A07843F3C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grpSp>
          <p:nvGrpSpPr>
            <p:cNvPr id="1443" name="Google Shape;1443;p35">
              <a:extLst>
                <a:ext uri="{FF2B5EF4-FFF2-40B4-BE49-F238E27FC236}">
                  <a16:creationId xmlns:a16="http://schemas.microsoft.com/office/drawing/2014/main" id="{1C4340A9-7FD3-F3B9-9035-933555E70C17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>
                <a:extLst>
                  <a:ext uri="{FF2B5EF4-FFF2-40B4-BE49-F238E27FC236}">
                    <a16:creationId xmlns:a16="http://schemas.microsoft.com/office/drawing/2014/main" id="{FC947A8E-3D38-8056-552C-19F22209CB68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5" name="Google Shape;1445;p35">
                <a:extLst>
                  <a:ext uri="{FF2B5EF4-FFF2-40B4-BE49-F238E27FC236}">
                    <a16:creationId xmlns:a16="http://schemas.microsoft.com/office/drawing/2014/main" id="{2F7EC8F8-0A65-DE9E-B98E-7F0B238CF518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6" name="Google Shape;1446;p35">
              <a:extLst>
                <a:ext uri="{FF2B5EF4-FFF2-40B4-BE49-F238E27FC236}">
                  <a16:creationId xmlns:a16="http://schemas.microsoft.com/office/drawing/2014/main" id="{64FACB27-6033-A7B3-2D72-08D39DAB15F2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>
                <a:extLst>
                  <a:ext uri="{FF2B5EF4-FFF2-40B4-BE49-F238E27FC236}">
                    <a16:creationId xmlns:a16="http://schemas.microsoft.com/office/drawing/2014/main" id="{6E3B7CED-FDC2-2F18-3365-5EF2CDAC6868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8" name="Google Shape;1448;p35">
                <a:extLst>
                  <a:ext uri="{FF2B5EF4-FFF2-40B4-BE49-F238E27FC236}">
                    <a16:creationId xmlns:a16="http://schemas.microsoft.com/office/drawing/2014/main" id="{EA052343-64A7-3033-42D2-AFE7D5F942D5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9" name="Google Shape;1449;p35">
              <a:extLst>
                <a:ext uri="{FF2B5EF4-FFF2-40B4-BE49-F238E27FC236}">
                  <a16:creationId xmlns:a16="http://schemas.microsoft.com/office/drawing/2014/main" id="{1B1BB576-4172-FCC8-EDD8-D07039E170D8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>
                <a:extLst>
                  <a:ext uri="{FF2B5EF4-FFF2-40B4-BE49-F238E27FC236}">
                    <a16:creationId xmlns:a16="http://schemas.microsoft.com/office/drawing/2014/main" id="{0B7793D0-CD35-EA9F-AE88-BF30B14E7ACA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51" name="Google Shape;1451;p35">
                <a:extLst>
                  <a:ext uri="{FF2B5EF4-FFF2-40B4-BE49-F238E27FC236}">
                    <a16:creationId xmlns:a16="http://schemas.microsoft.com/office/drawing/2014/main" id="{9B5F3A27-D576-F5C6-49D3-FA9C4098CA1E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sp>
          <p:nvSpPr>
            <p:cNvPr id="1452" name="Google Shape;1452;p35">
              <a:extLst>
                <a:ext uri="{FF2B5EF4-FFF2-40B4-BE49-F238E27FC236}">
                  <a16:creationId xmlns:a16="http://schemas.microsoft.com/office/drawing/2014/main" id="{8C8AD116-28E1-6CA6-17C3-8D13B16930BE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4945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3637920-1440-FF93-C943-375E1FAF4F86}"/>
              </a:ext>
            </a:extLst>
          </p:cNvPr>
          <p:cNvCxnSpPr>
            <a:cxnSpLocks/>
          </p:cNvCxnSpPr>
          <p:nvPr/>
        </p:nvCxnSpPr>
        <p:spPr>
          <a:xfrm>
            <a:off x="1298369" y="4124836"/>
            <a:ext cx="1556156" cy="0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B8D8298-C243-EC40-B7E4-B6D4DBD2110D}"/>
              </a:ext>
            </a:extLst>
          </p:cNvPr>
          <p:cNvCxnSpPr>
            <a:cxnSpLocks/>
          </p:cNvCxnSpPr>
          <p:nvPr/>
        </p:nvCxnSpPr>
        <p:spPr>
          <a:xfrm>
            <a:off x="1298369" y="3541529"/>
            <a:ext cx="3112312" cy="0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F932A2-862B-6D93-5897-AE34A00547F9}"/>
              </a:ext>
            </a:extLst>
          </p:cNvPr>
          <p:cNvCxnSpPr>
            <a:cxnSpLocks/>
          </p:cNvCxnSpPr>
          <p:nvPr/>
        </p:nvCxnSpPr>
        <p:spPr>
          <a:xfrm>
            <a:off x="1299877" y="3030947"/>
            <a:ext cx="1554648" cy="22896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F83BFA-88B6-12E8-AE6B-A4696C4C35A4}"/>
              </a:ext>
            </a:extLst>
          </p:cNvPr>
          <p:cNvCxnSpPr>
            <a:cxnSpLocks/>
          </p:cNvCxnSpPr>
          <p:nvPr/>
        </p:nvCxnSpPr>
        <p:spPr>
          <a:xfrm>
            <a:off x="1302440" y="2413810"/>
            <a:ext cx="2371796" cy="0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A455B7-8882-6630-0C09-8FE526090A75}"/>
              </a:ext>
            </a:extLst>
          </p:cNvPr>
          <p:cNvCxnSpPr>
            <a:cxnSpLocks/>
          </p:cNvCxnSpPr>
          <p:nvPr/>
        </p:nvCxnSpPr>
        <p:spPr>
          <a:xfrm flipH="1">
            <a:off x="1299877" y="1862671"/>
            <a:ext cx="2331972" cy="3624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C19C03-E2A3-A2EB-D9D9-DDD657FF5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248359"/>
              </p:ext>
            </p:extLst>
          </p:nvPr>
        </p:nvGraphicFramePr>
        <p:xfrm>
          <a:off x="438678" y="1568685"/>
          <a:ext cx="861199" cy="2820295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861199">
                  <a:extLst>
                    <a:ext uri="{9D8B030D-6E8A-4147-A177-3AD203B41FA5}">
                      <a16:colId xmlns:a16="http://schemas.microsoft.com/office/drawing/2014/main" val="1446897890"/>
                    </a:ext>
                  </a:extLst>
                </a:gridCol>
              </a:tblGrid>
              <a:tr h="564059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221394"/>
                  </a:ext>
                </a:extLst>
              </a:tr>
              <a:tr h="564059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735902"/>
                  </a:ext>
                </a:extLst>
              </a:tr>
              <a:tr h="564059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22802"/>
                  </a:ext>
                </a:extLst>
              </a:tr>
              <a:tr h="564059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017648"/>
                  </a:ext>
                </a:extLst>
              </a:tr>
              <a:tr h="564059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617080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76DEC74B-A845-268A-5DDC-3DF9D73E70CE}"/>
              </a:ext>
            </a:extLst>
          </p:cNvPr>
          <p:cNvGrpSpPr/>
          <p:nvPr/>
        </p:nvGrpSpPr>
        <p:grpSpPr>
          <a:xfrm>
            <a:off x="4586400" y="1742697"/>
            <a:ext cx="3937984" cy="2173305"/>
            <a:chOff x="247351" y="1445603"/>
            <a:chExt cx="5057737" cy="279127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B5CC3C-E4D7-0CAC-792A-826535388D8E}"/>
                </a:ext>
              </a:extLst>
            </p:cNvPr>
            <p:cNvSpPr/>
            <p:nvPr/>
          </p:nvSpPr>
          <p:spPr>
            <a:xfrm>
              <a:off x="618543" y="1467403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8B3E32-DC41-3930-3C43-A476059DEEFA}"/>
                </a:ext>
              </a:extLst>
            </p:cNvPr>
            <p:cNvSpPr/>
            <p:nvPr/>
          </p:nvSpPr>
          <p:spPr>
            <a:xfrm>
              <a:off x="2996886" y="1464097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0A9C56-ECED-AF20-02C2-854158AAF2B8}"/>
                </a:ext>
              </a:extLst>
            </p:cNvPr>
            <p:cNvSpPr/>
            <p:nvPr/>
          </p:nvSpPr>
          <p:spPr>
            <a:xfrm>
              <a:off x="618543" y="3489143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8DF88C-22CB-CADF-7967-14448FCAA5A8}"/>
                </a:ext>
              </a:extLst>
            </p:cNvPr>
            <p:cNvSpPr/>
            <p:nvPr/>
          </p:nvSpPr>
          <p:spPr>
            <a:xfrm>
              <a:off x="3644771" y="3489143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D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1077A93-4F05-5CF8-E709-59D9BE3432FD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7" y="1841271"/>
              <a:ext cx="1653129" cy="0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37341A-1FF6-9268-9153-823346CD9590}"/>
                </a:ext>
              </a:extLst>
            </p:cNvPr>
            <p:cNvCxnSpPr>
              <a:cxnSpLocks/>
            </p:cNvCxnSpPr>
            <p:nvPr/>
          </p:nvCxnSpPr>
          <p:spPr>
            <a:xfrm>
              <a:off x="1343757" y="3863011"/>
              <a:ext cx="2301014" cy="0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C299D2-9366-5905-678C-A60EDD7BAD48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288954" y="2033460"/>
              <a:ext cx="2462022" cy="1565186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0E113B-B583-4182-B10D-C3C55ED7B53A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V="1">
              <a:off x="975894" y="2215139"/>
              <a:ext cx="5256" cy="1274004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7D47D4-D80B-F457-4FF2-96F4D248D099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flipH="1" flipV="1">
              <a:off x="3359493" y="2211833"/>
              <a:ext cx="641884" cy="1277310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BC4525-3B73-78B6-5F79-963D0FB41199}"/>
                </a:ext>
              </a:extLst>
            </p:cNvPr>
            <p:cNvSpPr txBox="1"/>
            <p:nvPr/>
          </p:nvSpPr>
          <p:spPr>
            <a:xfrm>
              <a:off x="2029125" y="1530188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CBC2F0-53F7-7F27-523F-95DBB81254B1}"/>
                </a:ext>
              </a:extLst>
            </p:cNvPr>
            <p:cNvSpPr txBox="1"/>
            <p:nvPr/>
          </p:nvSpPr>
          <p:spPr>
            <a:xfrm>
              <a:off x="3722100" y="2653609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49E6D8-6BA4-02C2-D988-D176FD0479BA}"/>
                </a:ext>
              </a:extLst>
            </p:cNvPr>
            <p:cNvSpPr txBox="1"/>
            <p:nvPr/>
          </p:nvSpPr>
          <p:spPr>
            <a:xfrm>
              <a:off x="2305078" y="3863011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1263DD-27E4-FE15-3538-314ADD883BE5}"/>
                </a:ext>
              </a:extLst>
            </p:cNvPr>
            <p:cNvSpPr txBox="1"/>
            <p:nvPr/>
          </p:nvSpPr>
          <p:spPr>
            <a:xfrm>
              <a:off x="678199" y="2741407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A5F535-B0A9-7DC2-A14E-2C760BFED87F}"/>
                </a:ext>
              </a:extLst>
            </p:cNvPr>
            <p:cNvSpPr txBox="1"/>
            <p:nvPr/>
          </p:nvSpPr>
          <p:spPr>
            <a:xfrm>
              <a:off x="2411655" y="2508276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C9AA1B-73D2-06F0-2E1D-E7E96F75D4AA}"/>
                </a:ext>
              </a:extLst>
            </p:cNvPr>
            <p:cNvSpPr/>
            <p:nvPr/>
          </p:nvSpPr>
          <p:spPr>
            <a:xfrm>
              <a:off x="4579874" y="1845436"/>
              <a:ext cx="725214" cy="747736"/>
            </a:xfrm>
            <a:prstGeom prst="ellipse">
              <a:avLst/>
            </a:prstGeom>
            <a:solidFill>
              <a:srgbClr val="0C099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Poppins" panose="00000500000000000000" pitchFamily="2" charset="0"/>
                  <a:cs typeface="Poppins" panose="00000500000000000000" pitchFamily="2" charset="0"/>
                </a:rPr>
                <a:t>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F3B156-4383-570E-C64E-AFA696891FB8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4263780" y="2561217"/>
              <a:ext cx="509996" cy="1037429"/>
            </a:xfrm>
            <a:prstGeom prst="line">
              <a:avLst/>
            </a:prstGeom>
            <a:ln w="12700">
              <a:solidFill>
                <a:srgbClr val="0C09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8EEEED-9523-4656-E077-2879EEA42ADE}"/>
                </a:ext>
              </a:extLst>
            </p:cNvPr>
            <p:cNvCxnSpPr>
              <a:cxnSpLocks/>
            </p:cNvCxnSpPr>
            <p:nvPr/>
          </p:nvCxnSpPr>
          <p:spPr>
            <a:xfrm>
              <a:off x="3722100" y="1923957"/>
              <a:ext cx="866761" cy="178373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D6A1F4-3DC3-0AB4-D545-20B50223CAA1}"/>
                </a:ext>
              </a:extLst>
            </p:cNvPr>
            <p:cNvSpPr txBox="1"/>
            <p:nvPr/>
          </p:nvSpPr>
          <p:spPr>
            <a:xfrm>
              <a:off x="4058780" y="1725683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9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988608-C5E5-11F9-CDE3-43DDCF166F1F}"/>
                </a:ext>
              </a:extLst>
            </p:cNvPr>
            <p:cNvSpPr txBox="1"/>
            <p:nvPr/>
          </p:nvSpPr>
          <p:spPr>
            <a:xfrm>
              <a:off x="4578517" y="3045561"/>
              <a:ext cx="360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noProof="0">
                  <a:latin typeface="Poppins" panose="00000500000000000000" pitchFamily="2" charset="0"/>
                  <a:cs typeface="Poppins" panose="00000500000000000000" pitchFamily="2" charset="0"/>
                </a:rPr>
                <a:t>3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413E423-9C5B-9C71-1DB7-D9C89FEBFC2C}"/>
                </a:ext>
              </a:extLst>
            </p:cNvPr>
            <p:cNvCxnSpPr>
              <a:cxnSpLocks/>
            </p:cNvCxnSpPr>
            <p:nvPr/>
          </p:nvCxnSpPr>
          <p:spPr>
            <a:xfrm>
              <a:off x="247351" y="1445603"/>
              <a:ext cx="389686" cy="165001"/>
            </a:xfrm>
            <a:prstGeom prst="straightConnector1">
              <a:avLst/>
            </a:prstGeom>
            <a:ln w="28575" cap="rnd">
              <a:solidFill>
                <a:srgbClr val="0C09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9" name="Table 28" descr="l">
            <a:extLst>
              <a:ext uri="{FF2B5EF4-FFF2-40B4-BE49-F238E27FC236}">
                <a16:creationId xmlns:a16="http://schemas.microsoft.com/office/drawing/2014/main" id="{F13F11A8-36E5-C2EB-20BD-28CAC9C8A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931183"/>
              </p:ext>
            </p:extLst>
          </p:nvPr>
        </p:nvGraphicFramePr>
        <p:xfrm>
          <a:off x="1467963" y="2264361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A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30" name="Table 29" descr="li">
            <a:extLst>
              <a:ext uri="{FF2B5EF4-FFF2-40B4-BE49-F238E27FC236}">
                <a16:creationId xmlns:a16="http://schemas.microsoft.com/office/drawing/2014/main" id="{94BFDE79-EB02-D95D-8792-328D9E549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28975"/>
              </p:ext>
            </p:extLst>
          </p:nvPr>
        </p:nvGraphicFramePr>
        <p:xfrm>
          <a:off x="1463891" y="2836550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A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31" name="Table 30" descr="l">
            <a:extLst>
              <a:ext uri="{FF2B5EF4-FFF2-40B4-BE49-F238E27FC236}">
                <a16:creationId xmlns:a16="http://schemas.microsoft.com/office/drawing/2014/main" id="{2ECF5557-02F2-E114-FE87-EF9D55349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401756"/>
              </p:ext>
            </p:extLst>
          </p:nvPr>
        </p:nvGraphicFramePr>
        <p:xfrm>
          <a:off x="1463891" y="3355998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A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32" name="Table 31" descr="l">
            <a:extLst>
              <a:ext uri="{FF2B5EF4-FFF2-40B4-BE49-F238E27FC236}">
                <a16:creationId xmlns:a16="http://schemas.microsoft.com/office/drawing/2014/main" id="{D1EDB10C-FAC1-B409-FDBB-684391492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63346"/>
              </p:ext>
            </p:extLst>
          </p:nvPr>
        </p:nvGraphicFramePr>
        <p:xfrm>
          <a:off x="1465399" y="3920017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B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CF370DD-D679-196B-8FD1-A2AFCDDD0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697273"/>
              </p:ext>
            </p:extLst>
          </p:nvPr>
        </p:nvGraphicFramePr>
        <p:xfrm>
          <a:off x="2270698" y="2258735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D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711ABCA-745B-F5A9-F676-5AED263B5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823083"/>
              </p:ext>
            </p:extLst>
          </p:nvPr>
        </p:nvGraphicFramePr>
        <p:xfrm>
          <a:off x="3059096" y="2258926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E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36" name="Table 35" descr="li">
            <a:extLst>
              <a:ext uri="{FF2B5EF4-FFF2-40B4-BE49-F238E27FC236}">
                <a16:creationId xmlns:a16="http://schemas.microsoft.com/office/drawing/2014/main" id="{EF6BA218-2947-5CAB-5393-2A5B6B7D3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65526"/>
              </p:ext>
            </p:extLst>
          </p:nvPr>
        </p:nvGraphicFramePr>
        <p:xfrm>
          <a:off x="2241215" y="2836550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D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87E5A92-3D88-1BD0-CE6C-C524069B2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54882"/>
              </p:ext>
            </p:extLst>
          </p:nvPr>
        </p:nvGraphicFramePr>
        <p:xfrm>
          <a:off x="2241215" y="3355998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B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1FF4FD26-A955-BC3D-B6A2-A8BEC02C9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643120"/>
              </p:ext>
            </p:extLst>
          </p:nvPr>
        </p:nvGraphicFramePr>
        <p:xfrm>
          <a:off x="3018539" y="3355998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C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B853AD7-792F-D491-BF30-F3D0B4F01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419407"/>
              </p:ext>
            </p:extLst>
          </p:nvPr>
        </p:nvGraphicFramePr>
        <p:xfrm>
          <a:off x="3795863" y="3355998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E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C6323C6A-EC9E-12A8-BC60-694A1CCE8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168398"/>
              </p:ext>
            </p:extLst>
          </p:nvPr>
        </p:nvGraphicFramePr>
        <p:xfrm>
          <a:off x="2239707" y="3920017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D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4C1937-EF4D-3B7F-01B6-33423320B4B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3633357" y="3541529"/>
            <a:ext cx="162506" cy="0"/>
          </a:xfrm>
          <a:prstGeom prst="line">
            <a:avLst/>
          </a:prstGeom>
          <a:ln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6A1FE88F-7570-A062-40BB-8E1A3919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noProof="0"/>
              <a:t>Adjacency List DS</a:t>
            </a:r>
          </a:p>
        </p:txBody>
      </p:sp>
      <p:graphicFrame>
        <p:nvGraphicFramePr>
          <p:cNvPr id="28" name="Table 27" descr="l">
            <a:extLst>
              <a:ext uri="{FF2B5EF4-FFF2-40B4-BE49-F238E27FC236}">
                <a16:creationId xmlns:a16="http://schemas.microsoft.com/office/drawing/2014/main" id="{496D1B3B-CA2C-9BFF-7EA3-E47DB8B0C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29218"/>
              </p:ext>
            </p:extLst>
          </p:nvPr>
        </p:nvGraphicFramePr>
        <p:xfrm>
          <a:off x="1465399" y="1668123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B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525E588-4BA8-CB1A-37A9-CB34D48F1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29448"/>
              </p:ext>
            </p:extLst>
          </p:nvPr>
        </p:nvGraphicFramePr>
        <p:xfrm>
          <a:off x="2242723" y="1668123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C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801C426-D527-CFF3-B277-8C0F88DA5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314472"/>
              </p:ext>
            </p:extLst>
          </p:nvPr>
        </p:nvGraphicFramePr>
        <p:xfrm>
          <a:off x="3017031" y="1663127"/>
          <a:ext cx="614818" cy="371062"/>
        </p:xfrm>
        <a:graphic>
          <a:graphicData uri="http://schemas.openxmlformats.org/drawingml/2006/table">
            <a:tbl>
              <a:tblPr firstRow="1" bandRow="1">
                <a:tableStyleId>{0DA7F811-A68F-42D3-B4B6-872872BAC268}</a:tableStyleId>
              </a:tblPr>
              <a:tblGrid>
                <a:gridCol w="614818">
                  <a:extLst>
                    <a:ext uri="{9D8B030D-6E8A-4147-A177-3AD203B41FA5}">
                      <a16:colId xmlns:a16="http://schemas.microsoft.com/office/drawing/2014/main" val="1108877557"/>
                    </a:ext>
                  </a:extLst>
                </a:gridCol>
              </a:tblGrid>
              <a:tr h="37106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/>
                        <a:t>D</a:t>
                      </a:r>
                    </a:p>
                  </a:txBody>
                  <a:tcPr marL="65280" marR="65280" marT="32640" marB="3264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123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61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F5710D-9453-8A3C-183D-662AFDB0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pPr algn="l"/>
            <a:r>
              <a:rPr lang="en-US" noProof="0"/>
              <a:t>Graph ADT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22BA3F-2265-F45B-EB2F-2FB16C1365F0}"/>
              </a:ext>
            </a:extLst>
          </p:cNvPr>
          <p:cNvSpPr txBox="1"/>
          <p:nvPr/>
        </p:nvSpPr>
        <p:spPr>
          <a:xfrm>
            <a:off x="895448" y="1556087"/>
            <a:ext cx="190746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Vertex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Stores list of adjacent vertices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b="1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Weighted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Poppins" panose="00000500000000000000" pitchFamily="2" charset="0"/>
                <a:cs typeface="Poppins" panose="00000500000000000000" pitchFamily="2" charset="0"/>
              </a:rPr>
              <a:t>Not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E73F3-69E1-F2B8-763F-4A5FEA7F5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909" y="980729"/>
            <a:ext cx="5801792" cy="380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2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D95A-BA00-91E8-7A68-EF92FAA1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noProof="0"/>
              <a:t>Vertex Addition &amp; Removal</a:t>
            </a:r>
          </a:p>
        </p:txBody>
      </p:sp>
      <p:sp>
        <p:nvSpPr>
          <p:cNvPr id="72" name="Subtitle 1">
            <a:extLst>
              <a:ext uri="{FF2B5EF4-FFF2-40B4-BE49-F238E27FC236}">
                <a16:creationId xmlns:a16="http://schemas.microsoft.com/office/drawing/2014/main" id="{F04C40FF-EEBE-BBBD-9575-547AF919E32E}"/>
              </a:ext>
            </a:extLst>
          </p:cNvPr>
          <p:cNvSpPr txBox="1">
            <a:spLocks/>
          </p:cNvSpPr>
          <p:nvPr/>
        </p:nvSpPr>
        <p:spPr>
          <a:xfrm>
            <a:off x="256766" y="1269802"/>
            <a:ext cx="3401944" cy="342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139700" indent="0" algn="ctr">
              <a:buFont typeface="Poppins"/>
              <a:buNone/>
            </a:pPr>
            <a:r>
              <a:rPr lang="en-US" b="1" noProof="0">
                <a:solidFill>
                  <a:schemeClr val="bg2"/>
                </a:solidFill>
              </a:rPr>
              <a:t>Adding Vertex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noProof="0"/>
              <a:t>Adds vertex if it is not found in the graph</a:t>
            </a:r>
          </a:p>
          <a:p>
            <a:pPr marL="139700" indent="0">
              <a:buFont typeface="Poppins"/>
              <a:buNone/>
            </a:pPr>
            <a:endParaRPr lang="en-US" noProof="0"/>
          </a:p>
          <a:p>
            <a:pPr marL="139700" indent="0">
              <a:buFont typeface="Poppins"/>
              <a:buNone/>
            </a:pPr>
            <a:endParaRPr lang="en-US"/>
          </a:p>
          <a:p>
            <a:pPr marL="139700" indent="0">
              <a:buFont typeface="Poppins"/>
              <a:buNone/>
            </a:pPr>
            <a:endParaRPr lang="en-US" noProof="0"/>
          </a:p>
          <a:p>
            <a:pPr marL="139700" indent="0">
              <a:buFont typeface="Poppins"/>
              <a:buNone/>
            </a:pPr>
            <a:endParaRPr lang="en-US" noProof="0"/>
          </a:p>
          <a:p>
            <a:pPr marL="139700" indent="0" algn="ctr">
              <a:buFont typeface="Poppins"/>
              <a:buNone/>
            </a:pPr>
            <a:r>
              <a:rPr lang="en-US" b="1" noProof="0">
                <a:solidFill>
                  <a:schemeClr val="bg2"/>
                </a:solidFill>
              </a:rPr>
              <a:t>Removing Vertex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noProof="0"/>
              <a:t>Find the vertex to remove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noProof="0"/>
              <a:t>Erase vertex’s adjacent edges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noProof="0"/>
              <a:t>Deletes vertex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A54B48-1F06-FC23-7C3B-E8A9009E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730" y="1089210"/>
            <a:ext cx="4362426" cy="12565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B5DFD1-64FE-E220-6E88-44A2DF121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30" y="2165186"/>
            <a:ext cx="4362426" cy="27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89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6EDE-621F-F679-A02E-7AFB202B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noProof="0"/>
              <a:t>Edge Addition &amp; Removal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72AD0-33A9-7507-5D39-3339A3147BAB}"/>
              </a:ext>
            </a:extLst>
          </p:cNvPr>
          <p:cNvSpPr txBox="1"/>
          <p:nvPr/>
        </p:nvSpPr>
        <p:spPr>
          <a:xfrm>
            <a:off x="452764" y="1205714"/>
            <a:ext cx="40134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Addition: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Poppins" pitchFamily="2" charset="77"/>
                <a:cs typeface="Poppins" pitchFamily="2" charset="77"/>
              </a:rPr>
              <a:t>Validates both vertices and prevents invalid edges.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Poppins" pitchFamily="2" charset="77"/>
                <a:cs typeface="Poppins" pitchFamily="2" charset="77"/>
              </a:rPr>
              <a:t>Ensures the edge does not already exist.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Poppins" pitchFamily="2" charset="77"/>
                <a:cs typeface="Poppins" pitchFamily="2" charset="77"/>
              </a:rPr>
              <a:t>Inserts a bidirectional weighted edge.</a:t>
            </a:r>
          </a:p>
          <a:p>
            <a:endParaRPr lang="en-US" sz="10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ED51A-2FC0-CB0E-7267-EE62EA207E42}"/>
              </a:ext>
            </a:extLst>
          </p:cNvPr>
          <p:cNvSpPr txBox="1"/>
          <p:nvPr/>
        </p:nvSpPr>
        <p:spPr>
          <a:xfrm>
            <a:off x="4615052" y="1205714"/>
            <a:ext cx="37856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Removal: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Poppins" pitchFamily="2" charset="77"/>
                <a:cs typeface="Poppins" pitchFamily="2" charset="77"/>
              </a:rPr>
              <a:t>Validates both vertices before proceeding.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Poppins" pitchFamily="2" charset="77"/>
                <a:cs typeface="Poppins" pitchFamily="2" charset="77"/>
              </a:rPr>
              <a:t>Removes the edge from the first vertex’s adjacency list.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Poppins" pitchFamily="2" charset="77"/>
                <a:cs typeface="Poppins" pitchFamily="2" charset="77"/>
              </a:rPr>
              <a:t>Removes the reverse edge to maintain an undirected graph.</a:t>
            </a:r>
          </a:p>
          <a:p>
            <a:endParaRPr lang="en-US" sz="100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7BBD71-42F6-08DB-2C61-D146AA5C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407" y="2375265"/>
            <a:ext cx="3785616" cy="25717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F4301E-007C-62CF-8083-E5458D970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0" y="2375265"/>
            <a:ext cx="3924920" cy="25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>
          <a:extLst>
            <a:ext uri="{FF2B5EF4-FFF2-40B4-BE49-F238E27FC236}">
              <a16:creationId xmlns:a16="http://schemas.microsoft.com/office/drawing/2014/main" id="{24A3CDC0-2A55-2EA3-5E86-AEFABD0F6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>
            <a:extLst>
              <a:ext uri="{FF2B5EF4-FFF2-40B4-BE49-F238E27FC236}">
                <a16:creationId xmlns:a16="http://schemas.microsoft.com/office/drawing/2014/main" id="{308EF6A5-4F80-64AE-A170-F3CDA120F27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958" y="1294845"/>
            <a:ext cx="7756964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/>
              <a:t>Dijkstra’s Algorithm</a:t>
            </a:r>
            <a:endParaRPr lang="en-US" noProof="0">
              <a:solidFill>
                <a:schemeClr val="tx1"/>
              </a:solidFill>
            </a:endParaRPr>
          </a:p>
        </p:txBody>
      </p:sp>
      <p:grpSp>
        <p:nvGrpSpPr>
          <p:cNvPr id="1432" name="Google Shape;1432;p35">
            <a:extLst>
              <a:ext uri="{FF2B5EF4-FFF2-40B4-BE49-F238E27FC236}">
                <a16:creationId xmlns:a16="http://schemas.microsoft.com/office/drawing/2014/main" id="{4893A6C7-BC43-4EA6-11E0-B06B00B38708}"/>
              </a:ext>
            </a:extLst>
          </p:cNvPr>
          <p:cNvGrpSpPr/>
          <p:nvPr/>
        </p:nvGrpSpPr>
        <p:grpSpPr>
          <a:xfrm>
            <a:off x="695958" y="3721332"/>
            <a:ext cx="3936683" cy="134070"/>
            <a:chOff x="1096850" y="3242811"/>
            <a:chExt cx="3936683" cy="134070"/>
          </a:xfrm>
        </p:grpSpPr>
        <p:cxnSp>
          <p:nvCxnSpPr>
            <p:cNvPr id="1433" name="Google Shape;1433;p35">
              <a:extLst>
                <a:ext uri="{FF2B5EF4-FFF2-40B4-BE49-F238E27FC236}">
                  <a16:creationId xmlns:a16="http://schemas.microsoft.com/office/drawing/2014/main" id="{F3D8F3F6-1D72-156C-5564-582E6084B6E9}"/>
                </a:ext>
              </a:extLst>
            </p:cNvPr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4" name="Google Shape;1434;p35">
              <a:extLst>
                <a:ext uri="{FF2B5EF4-FFF2-40B4-BE49-F238E27FC236}">
                  <a16:creationId xmlns:a16="http://schemas.microsoft.com/office/drawing/2014/main" id="{773F4323-250B-61EC-9730-157B44E26373}"/>
                </a:ext>
              </a:extLst>
            </p:cNvPr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5" name="Google Shape;1435;p35">
                <a:extLst>
                  <a:ext uri="{FF2B5EF4-FFF2-40B4-BE49-F238E27FC236}">
                    <a16:creationId xmlns:a16="http://schemas.microsoft.com/office/drawing/2014/main" id="{6FC92B27-9575-4F04-CC73-2A8638056BBE}"/>
                  </a:ext>
                </a:extLst>
              </p:cNvPr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36" name="Google Shape;1436;p35">
                <a:extLst>
                  <a:ext uri="{FF2B5EF4-FFF2-40B4-BE49-F238E27FC236}">
                    <a16:creationId xmlns:a16="http://schemas.microsoft.com/office/drawing/2014/main" id="{B5F0DEF8-C969-921F-EAEC-4A8BEF45B510}"/>
                  </a:ext>
                </a:extLst>
              </p:cNvPr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grpSp>
        <p:nvGrpSpPr>
          <p:cNvPr id="1437" name="Google Shape;1437;p35">
            <a:extLst>
              <a:ext uri="{FF2B5EF4-FFF2-40B4-BE49-F238E27FC236}">
                <a16:creationId xmlns:a16="http://schemas.microsoft.com/office/drawing/2014/main" id="{C40FD1CB-5F0F-73C5-F75D-062773FFD016}"/>
              </a:ext>
            </a:extLst>
          </p:cNvPr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8" name="Google Shape;1438;p35">
              <a:extLst>
                <a:ext uri="{FF2B5EF4-FFF2-40B4-BE49-F238E27FC236}">
                  <a16:creationId xmlns:a16="http://schemas.microsoft.com/office/drawing/2014/main" id="{A6E9465D-4793-61A6-98CD-84562F50FDC0}"/>
                </a:ext>
              </a:extLst>
            </p:cNvPr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cxnSp>
          <p:nvCxnSpPr>
            <p:cNvPr id="1439" name="Google Shape;1439;p35">
              <a:extLst>
                <a:ext uri="{FF2B5EF4-FFF2-40B4-BE49-F238E27FC236}">
                  <a16:creationId xmlns:a16="http://schemas.microsoft.com/office/drawing/2014/main" id="{13DCB417-4ACC-C9C7-62E8-EEA0B16D1E8A}"/>
                </a:ext>
              </a:extLst>
            </p:cNvPr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0" name="Google Shape;1440;p35">
              <a:extLst>
                <a:ext uri="{FF2B5EF4-FFF2-40B4-BE49-F238E27FC236}">
                  <a16:creationId xmlns:a16="http://schemas.microsoft.com/office/drawing/2014/main" id="{084BA8BE-1DF1-4021-0DA0-C0826738FC1D}"/>
                </a:ext>
              </a:extLst>
            </p:cNvPr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  <p:grpSp>
        <p:nvGrpSpPr>
          <p:cNvPr id="1441" name="Google Shape;1441;p35">
            <a:extLst>
              <a:ext uri="{FF2B5EF4-FFF2-40B4-BE49-F238E27FC236}">
                <a16:creationId xmlns:a16="http://schemas.microsoft.com/office/drawing/2014/main" id="{E2F086A3-4E7C-47FD-4AC7-F6E8168766A6}"/>
              </a:ext>
            </a:extLst>
          </p:cNvPr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2" name="Google Shape;1442;p35">
              <a:extLst>
                <a:ext uri="{FF2B5EF4-FFF2-40B4-BE49-F238E27FC236}">
                  <a16:creationId xmlns:a16="http://schemas.microsoft.com/office/drawing/2014/main" id="{AB66AB34-2234-4950-E103-ADB12EC47573}"/>
                </a:ext>
              </a:extLst>
            </p:cNvPr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  <p:grpSp>
          <p:nvGrpSpPr>
            <p:cNvPr id="1443" name="Google Shape;1443;p35">
              <a:extLst>
                <a:ext uri="{FF2B5EF4-FFF2-40B4-BE49-F238E27FC236}">
                  <a16:creationId xmlns:a16="http://schemas.microsoft.com/office/drawing/2014/main" id="{A80040C1-CE03-7A5A-217E-8A2BC0C43495}"/>
                </a:ext>
              </a:extLst>
            </p:cNvPr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4" name="Google Shape;1444;p35">
                <a:extLst>
                  <a:ext uri="{FF2B5EF4-FFF2-40B4-BE49-F238E27FC236}">
                    <a16:creationId xmlns:a16="http://schemas.microsoft.com/office/drawing/2014/main" id="{D59F9964-79BA-B874-1CF2-8BEBBEAA00EA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5" name="Google Shape;1445;p35">
                <a:extLst>
                  <a:ext uri="{FF2B5EF4-FFF2-40B4-BE49-F238E27FC236}">
                    <a16:creationId xmlns:a16="http://schemas.microsoft.com/office/drawing/2014/main" id="{243398E4-728A-EA66-29E0-A5C48E132D61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6" name="Google Shape;1446;p35">
              <a:extLst>
                <a:ext uri="{FF2B5EF4-FFF2-40B4-BE49-F238E27FC236}">
                  <a16:creationId xmlns:a16="http://schemas.microsoft.com/office/drawing/2014/main" id="{FCD28DBA-0E3C-8194-CC8F-D259A242AA84}"/>
                </a:ext>
              </a:extLst>
            </p:cNvPr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7" name="Google Shape;1447;p35">
                <a:extLst>
                  <a:ext uri="{FF2B5EF4-FFF2-40B4-BE49-F238E27FC236}">
                    <a16:creationId xmlns:a16="http://schemas.microsoft.com/office/drawing/2014/main" id="{5A4E54F1-8E67-533B-61CF-0F6918A53ADA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48" name="Google Shape;1448;p35">
                <a:extLst>
                  <a:ext uri="{FF2B5EF4-FFF2-40B4-BE49-F238E27FC236}">
                    <a16:creationId xmlns:a16="http://schemas.microsoft.com/office/drawing/2014/main" id="{6E635F3E-37FC-554E-144E-936ED7977D14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449" name="Google Shape;1449;p35">
              <a:extLst>
                <a:ext uri="{FF2B5EF4-FFF2-40B4-BE49-F238E27FC236}">
                  <a16:creationId xmlns:a16="http://schemas.microsoft.com/office/drawing/2014/main" id="{74AFA49C-EE00-FA79-80B3-254457E9C24F}"/>
                </a:ext>
              </a:extLst>
            </p:cNvPr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0" name="Google Shape;1450;p35">
                <a:extLst>
                  <a:ext uri="{FF2B5EF4-FFF2-40B4-BE49-F238E27FC236}">
                    <a16:creationId xmlns:a16="http://schemas.microsoft.com/office/drawing/2014/main" id="{B5EA495C-2855-F09D-C50C-CAC3A2BBC806}"/>
                  </a:ext>
                </a:extLst>
              </p:cNvPr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451" name="Google Shape;1451;p35">
                <a:extLst>
                  <a:ext uri="{FF2B5EF4-FFF2-40B4-BE49-F238E27FC236}">
                    <a16:creationId xmlns:a16="http://schemas.microsoft.com/office/drawing/2014/main" id="{81612620-052C-53CA-E877-53D4F06CC975}"/>
                  </a:ext>
                </a:extLst>
              </p:cNvPr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sp>
          <p:nvSpPr>
            <p:cNvPr id="1452" name="Google Shape;1452;p35">
              <a:extLst>
                <a:ext uri="{FF2B5EF4-FFF2-40B4-BE49-F238E27FC236}">
                  <a16:creationId xmlns:a16="http://schemas.microsoft.com/office/drawing/2014/main" id="{2B17BC39-F40A-CC98-FA53-5BD9ED7D87A2}"/>
                </a:ext>
              </a:extLst>
            </p:cNvPr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1822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>
          <a:extLst>
            <a:ext uri="{FF2B5EF4-FFF2-40B4-BE49-F238E27FC236}">
              <a16:creationId xmlns:a16="http://schemas.microsoft.com/office/drawing/2014/main" id="{ABB3E65C-33B5-2A2C-92EA-143C26109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39">
            <a:extLst>
              <a:ext uri="{FF2B5EF4-FFF2-40B4-BE49-F238E27FC236}">
                <a16:creationId xmlns:a16="http://schemas.microsoft.com/office/drawing/2014/main" id="{BD976D0A-0B0A-21D3-C4DB-69ED711CDB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3200" noProof="0"/>
              <a:t>What is Dijkstra’s Algorithm?</a:t>
            </a:r>
          </a:p>
        </p:txBody>
      </p:sp>
      <p:sp>
        <p:nvSpPr>
          <p:cNvPr id="1532" name="Google Shape;1532;p39">
            <a:extLst>
              <a:ext uri="{FF2B5EF4-FFF2-40B4-BE49-F238E27FC236}">
                <a16:creationId xmlns:a16="http://schemas.microsoft.com/office/drawing/2014/main" id="{49C76012-06B5-328A-286D-7EAD8762FA8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1573237"/>
            <a:ext cx="4243886" cy="2405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noProof="0"/>
              <a:t>An algorithm applied to a weighted graph that finds the smallest path to all vertices.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noProof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noProof="0">
                <a:solidFill>
                  <a:schemeClr val="bg2"/>
                </a:solidFill>
              </a:rPr>
              <a:t>Real Life Applications: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noProof="0"/>
              <a:t>GPS Navigation (Ex. Google Maps)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noProof="0"/>
              <a:t>Network Routing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noProof="0"/>
              <a:t>Delivery route optimization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noProof="0"/>
          </a:p>
        </p:txBody>
      </p:sp>
      <p:grpSp>
        <p:nvGrpSpPr>
          <p:cNvPr id="1533" name="Google Shape;1533;p39">
            <a:extLst>
              <a:ext uri="{FF2B5EF4-FFF2-40B4-BE49-F238E27FC236}">
                <a16:creationId xmlns:a16="http://schemas.microsoft.com/office/drawing/2014/main" id="{76C69707-A38A-963B-0D29-E1A3D8D813F3}"/>
              </a:ext>
            </a:extLst>
          </p:cNvPr>
          <p:cNvGrpSpPr/>
          <p:nvPr/>
        </p:nvGrpSpPr>
        <p:grpSpPr>
          <a:xfrm>
            <a:off x="-123925" y="4132284"/>
            <a:ext cx="4558967" cy="1141122"/>
            <a:chOff x="-123925" y="4132284"/>
            <a:chExt cx="4558967" cy="1141122"/>
          </a:xfrm>
        </p:grpSpPr>
        <p:grpSp>
          <p:nvGrpSpPr>
            <p:cNvPr id="1534" name="Google Shape;1534;p39">
              <a:extLst>
                <a:ext uri="{FF2B5EF4-FFF2-40B4-BE49-F238E27FC236}">
                  <a16:creationId xmlns:a16="http://schemas.microsoft.com/office/drawing/2014/main" id="{C55BF353-16BA-EA0F-570D-1FCD753EC1C2}"/>
                </a:ext>
              </a:extLst>
            </p:cNvPr>
            <p:cNvGrpSpPr/>
            <p:nvPr/>
          </p:nvGrpSpPr>
          <p:grpSpPr>
            <a:xfrm>
              <a:off x="-3" y="4132284"/>
              <a:ext cx="2308406" cy="1141122"/>
              <a:chOff x="-3" y="4132284"/>
              <a:chExt cx="2308406" cy="1141122"/>
            </a:xfrm>
          </p:grpSpPr>
          <p:sp>
            <p:nvSpPr>
              <p:cNvPr id="1535" name="Google Shape;1535;p39">
                <a:extLst>
                  <a:ext uri="{FF2B5EF4-FFF2-40B4-BE49-F238E27FC236}">
                    <a16:creationId xmlns:a16="http://schemas.microsoft.com/office/drawing/2014/main" id="{A4BB341F-EC4D-DC6C-92B4-DC9A5BB92339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EE0DFC72-9104-AAA6-CF1C-BDABE226CBA7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  <p:grpSp>
          <p:nvGrpSpPr>
            <p:cNvPr id="1537" name="Google Shape;1537;p39">
              <a:extLst>
                <a:ext uri="{FF2B5EF4-FFF2-40B4-BE49-F238E27FC236}">
                  <a16:creationId xmlns:a16="http://schemas.microsoft.com/office/drawing/2014/main" id="{7C5952ED-BBD8-C4CC-D77B-014213AA7F52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8" name="Google Shape;1538;p39">
                <a:extLst>
                  <a:ext uri="{FF2B5EF4-FFF2-40B4-BE49-F238E27FC236}">
                    <a16:creationId xmlns:a16="http://schemas.microsoft.com/office/drawing/2014/main" id="{72A8AD04-0845-7254-03ED-AF10673786EC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  <p:cxnSp>
            <p:nvCxnSpPr>
              <p:cNvPr id="1539" name="Google Shape;1539;p39">
                <a:extLst>
                  <a:ext uri="{FF2B5EF4-FFF2-40B4-BE49-F238E27FC236}">
                    <a16:creationId xmlns:a16="http://schemas.microsoft.com/office/drawing/2014/main" id="{2171201A-4682-B211-08A3-C66B57A4A9EE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0" name="Google Shape;1540;p39">
                <a:extLst>
                  <a:ext uri="{FF2B5EF4-FFF2-40B4-BE49-F238E27FC236}">
                    <a16:creationId xmlns:a16="http://schemas.microsoft.com/office/drawing/2014/main" id="{629BEC0A-3A41-A38A-F9EA-34FE5C5A4DA4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noProof="0"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21F9A3-9095-391D-C968-07CBE850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497" y="1308333"/>
            <a:ext cx="3236170" cy="2935384"/>
          </a:xfrm>
          <a:prstGeom prst="roundRect">
            <a:avLst>
              <a:gd name="adj" fmla="val 3041"/>
            </a:avLst>
          </a:prstGeom>
          <a:noFill/>
          <a:effectLst>
            <a:outerShdw blurRad="63500" sx="102000" sy="102000" algn="ctr" rotWithShape="0">
              <a:schemeClr val="bg1">
                <a:lumMod val="25000"/>
                <a:alpha val="1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0508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0c9cdd-5634-445f-a732-36b85bb82fb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306A80F3B4954EBBD8627692CF06D9" ma:contentTypeVersion="12" ma:contentTypeDescription="Create a new document." ma:contentTypeScope="" ma:versionID="97028a58bf0baa32f162f7f2e207b94f">
  <xsd:schema xmlns:xsd="http://www.w3.org/2001/XMLSchema" xmlns:xs="http://www.w3.org/2001/XMLSchema" xmlns:p="http://schemas.microsoft.com/office/2006/metadata/properties" xmlns:ns3="f50c9cdd-5634-445f-a732-36b85bb82fb6" targetNamespace="http://schemas.microsoft.com/office/2006/metadata/properties" ma:root="true" ma:fieldsID="075ae5ab1f79d153c504d7700bd24b8f" ns3:_="">
    <xsd:import namespace="f50c9cdd-5634-445f-a732-36b85bb82fb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BillingMetadata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0c9cdd-5634-445f-a732-36b85bb82fb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662D86-F567-4699-8F56-C0D3DCCE5444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http://purl.org/dc/elements/1.1/"/>
    <ds:schemaRef ds:uri="f50c9cdd-5634-445f-a732-36b85bb82fb6"/>
  </ds:schemaRefs>
</ds:datastoreItem>
</file>

<file path=customXml/itemProps2.xml><?xml version="1.0" encoding="utf-8"?>
<ds:datastoreItem xmlns:ds="http://schemas.openxmlformats.org/officeDocument/2006/customXml" ds:itemID="{9110CBD0-047F-45BD-9DB6-4DA46AC9D3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D1AAD9-6A36-4648-B4D9-F00F286E79C3}">
  <ds:schemaRefs>
    <ds:schemaRef ds:uri="f50c9cdd-5634-445f-a732-36b85bb82f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41bf7de-e2e5-46df-8d67-82607df9deaa}" enabled="0" method="" siteId="{741bf7de-e2e5-46df-8d67-82607df9d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850</Words>
  <Application>Microsoft Office PowerPoint</Application>
  <PresentationFormat>On-screen Show (16:9)</PresentationFormat>
  <Paragraphs>379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Open Sans</vt:lpstr>
      <vt:lpstr>Poppins</vt:lpstr>
      <vt:lpstr>Arial</vt:lpstr>
      <vt:lpstr>IBM Plex Mono</vt:lpstr>
      <vt:lpstr>Introduction to Coding Workshop by Slidesgo</vt:lpstr>
      <vt:lpstr>Dijkstra’s Algorithm: Final Project</vt:lpstr>
      <vt:lpstr>Introduction</vt:lpstr>
      <vt:lpstr>Creating The Graph ADT</vt:lpstr>
      <vt:lpstr>Adjacency List DS</vt:lpstr>
      <vt:lpstr>Graph ADT</vt:lpstr>
      <vt:lpstr>Vertex Addition &amp; Removal</vt:lpstr>
      <vt:lpstr>Edge Addition &amp; Removal</vt:lpstr>
      <vt:lpstr>Dijkstra’s Algorithm</vt:lpstr>
      <vt:lpstr>What is Dijkstra’s Algorithm?</vt:lpstr>
      <vt:lpstr>General Structure</vt:lpstr>
      <vt:lpstr>Traversal</vt:lpstr>
      <vt:lpstr>Step 1: Initialization</vt:lpstr>
      <vt:lpstr>Step 2: Visit A </vt:lpstr>
      <vt:lpstr>Step 3: Visit D </vt:lpstr>
      <vt:lpstr>Step 3: Visit B </vt:lpstr>
      <vt:lpstr>Step 4: Visit C</vt:lpstr>
      <vt:lpstr>Step 5: Visit E </vt:lpstr>
      <vt:lpstr>Implementation in shortestPath()</vt:lpstr>
      <vt:lpstr>Initialization</vt:lpstr>
      <vt:lpstr>Main Loop: Vertex Selection</vt:lpstr>
      <vt:lpstr>Main Loop: Relaxation</vt:lpstr>
      <vt:lpstr>Reconstruction</vt:lpstr>
      <vt:lpstr>Demo</vt:lpstr>
      <vt:lpstr>Sample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Chloe Robinson</dc:creator>
  <cp:lastModifiedBy>Chloe Robinson</cp:lastModifiedBy>
  <cp:revision>1</cp:revision>
  <dcterms:modified xsi:type="dcterms:W3CDTF">2025-11-23T21:57:33Z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0x010100C8306A80F3B4954EBBD8627692CF06D9</vt:lpwstr>
  </property>
</Properties>
</file>